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6" r:id="rId5"/>
    <p:sldId id="259" r:id="rId6"/>
    <p:sldId id="262"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94694"/>
  </p:normalViewPr>
  <p:slideViewPr>
    <p:cSldViewPr snapToGrid="0" snapToObjects="1">
      <p:cViewPr varScale="1">
        <p:scale>
          <a:sx n="121" d="100"/>
          <a:sy n="121" d="100"/>
        </p:scale>
        <p:origin x="896"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4F31010-9AB4-A643-91CF-56ADE3787CD3}" type="datetimeFigureOut">
              <a:rPr lang="en-US" smtClean="0"/>
              <a:t>10/24/23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1627260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31010-9AB4-A643-91CF-56ADE3787CD3}" type="datetimeFigureOut">
              <a:rPr lang="en-US" smtClean="0"/>
              <a:t>10/24/23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81628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31010-9AB4-A643-91CF-56ADE3787CD3}" type="datetimeFigureOut">
              <a:rPr lang="en-US" smtClean="0"/>
              <a:t>10/24/23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2858096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F31010-9AB4-A643-91CF-56ADE3787CD3}" type="datetimeFigureOut">
              <a:rPr lang="en-US" smtClean="0"/>
              <a:t>10/24/23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2067659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F31010-9AB4-A643-91CF-56ADE3787CD3}" type="datetimeFigureOut">
              <a:rPr lang="en-US" smtClean="0"/>
              <a:t>10/24/23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3998761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F31010-9AB4-A643-91CF-56ADE3787CD3}" type="datetimeFigureOut">
              <a:rPr lang="en-US" smtClean="0"/>
              <a:t>10/24/23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3549504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F31010-9AB4-A643-91CF-56ADE3787CD3}" type="datetimeFigureOut">
              <a:rPr lang="en-US" smtClean="0"/>
              <a:t>10/24/23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41676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F31010-9AB4-A643-91CF-56ADE3787CD3}" type="datetimeFigureOut">
              <a:rPr lang="en-US" smtClean="0"/>
              <a:t>10/24/23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1335892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F31010-9AB4-A643-91CF-56ADE3787CD3}" type="datetimeFigureOut">
              <a:rPr lang="en-US" smtClean="0"/>
              <a:t>10/24/23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3225042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F31010-9AB4-A643-91CF-56ADE3787CD3}" type="datetimeFigureOut">
              <a:rPr lang="en-US" smtClean="0"/>
              <a:t>10/24/23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911382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F31010-9AB4-A643-91CF-56ADE3787CD3}" type="datetimeFigureOut">
              <a:rPr lang="en-US" smtClean="0"/>
              <a:t>10/24/23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890CB-6D00-D54D-AB8B-68574E780E39}" type="slidenum">
              <a:rPr lang="en-US" smtClean="0"/>
              <a:t>‹#›</a:t>
            </a:fld>
            <a:endParaRPr lang="en-US"/>
          </a:p>
        </p:txBody>
      </p:sp>
    </p:spTree>
    <p:extLst>
      <p:ext uri="{BB962C8B-B14F-4D97-AF65-F5344CB8AC3E}">
        <p14:creationId xmlns:p14="http://schemas.microsoft.com/office/powerpoint/2010/main" val="2761261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F31010-9AB4-A643-91CF-56ADE3787CD3}" type="datetimeFigureOut">
              <a:rPr lang="en-US" smtClean="0"/>
              <a:t>10/24/23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9890CB-6D00-D54D-AB8B-68574E780E39}" type="slidenum">
              <a:rPr lang="en-US" smtClean="0"/>
              <a:t>‹#›</a:t>
            </a:fld>
            <a:endParaRPr lang="en-US"/>
          </a:p>
        </p:txBody>
      </p:sp>
    </p:spTree>
    <p:extLst>
      <p:ext uri="{BB962C8B-B14F-4D97-AF65-F5344CB8AC3E}">
        <p14:creationId xmlns:p14="http://schemas.microsoft.com/office/powerpoint/2010/main" val="468608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3015" y="2595552"/>
            <a:ext cx="7772400" cy="1470025"/>
          </a:xfrm>
        </p:spPr>
        <p:txBody>
          <a:bodyPr>
            <a:normAutofit/>
          </a:bodyPr>
          <a:lstStyle/>
          <a:p>
            <a:pPr algn="l"/>
            <a:r>
              <a:rPr lang="en-US" dirty="0">
                <a:solidFill>
                  <a:schemeClr val="tx2">
                    <a:lumMod val="75000"/>
                  </a:schemeClr>
                </a:solidFill>
                <a:latin typeface="Avenir Heavy"/>
                <a:cs typeface="Avenir Heavy"/>
              </a:rPr>
              <a:t>The Most Beautiful Bride</a:t>
            </a:r>
            <a:br>
              <a:rPr lang="en-US" dirty="0">
                <a:solidFill>
                  <a:schemeClr val="tx2">
                    <a:lumMod val="75000"/>
                  </a:schemeClr>
                </a:solidFill>
                <a:latin typeface="Avenir Heavy"/>
                <a:cs typeface="Avenir Heavy"/>
              </a:rPr>
            </a:br>
            <a:endParaRPr lang="en-US" dirty="0">
              <a:solidFill>
                <a:schemeClr val="tx2">
                  <a:lumMod val="75000"/>
                </a:schemeClr>
              </a:solidFill>
              <a:latin typeface="Avenir Heavy"/>
              <a:cs typeface="Avenir Heavy"/>
            </a:endParaRP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95800"/>
            <a:ext cx="9144000" cy="2362200"/>
          </a:xfrm>
          <a:prstGeom prst="rect">
            <a:avLst/>
          </a:prstGeom>
        </p:spPr>
      </p:pic>
      <p:sp>
        <p:nvSpPr>
          <p:cNvPr id="6" name="TextBox 5"/>
          <p:cNvSpPr txBox="1"/>
          <p:nvPr/>
        </p:nvSpPr>
        <p:spPr>
          <a:xfrm>
            <a:off x="6164372" y="185494"/>
            <a:ext cx="2725453" cy="892552"/>
          </a:xfrm>
          <a:prstGeom prst="rect">
            <a:avLst/>
          </a:prstGeom>
          <a:noFill/>
        </p:spPr>
        <p:txBody>
          <a:bodyPr wrap="square" rtlCol="0">
            <a:spAutoFit/>
          </a:bodyPr>
          <a:lstStyle/>
          <a:p>
            <a:pPr algn="r"/>
            <a:r>
              <a:rPr lang="en-US" sz="2000" b="1" dirty="0">
                <a:solidFill>
                  <a:srgbClr val="558ED5"/>
                </a:solidFill>
                <a:latin typeface="Franklin Gothic Book" panose="020B0503020102020204" pitchFamily="34" charset="0"/>
              </a:rPr>
              <a:t>Week 16</a:t>
            </a:r>
          </a:p>
          <a:p>
            <a:pPr algn="r"/>
            <a:endParaRPr lang="en-US" sz="1400" b="1" dirty="0">
              <a:solidFill>
                <a:srgbClr val="0000FF"/>
              </a:solidFill>
              <a:latin typeface="Franklin Gothic Book" panose="020B0503020102020204" pitchFamily="34" charset="0"/>
            </a:endParaRPr>
          </a:p>
          <a:p>
            <a:pPr algn="r"/>
            <a:endParaRPr lang="en-US" dirty="0"/>
          </a:p>
        </p:txBody>
      </p:sp>
    </p:spTree>
    <p:extLst>
      <p:ext uri="{BB962C8B-B14F-4D97-AF65-F5344CB8AC3E}">
        <p14:creationId xmlns:p14="http://schemas.microsoft.com/office/powerpoint/2010/main" val="1922759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53259"/>
            <a:ext cx="7772400" cy="1470025"/>
          </a:xfrm>
        </p:spPr>
        <p:txBody>
          <a:bodyPr/>
          <a:lstStyle/>
          <a:p>
            <a:r>
              <a:rPr lang="en-US" dirty="0">
                <a:solidFill>
                  <a:schemeClr val="tx2">
                    <a:lumMod val="75000"/>
                  </a:schemeClr>
                </a:solidFill>
                <a:latin typeface="Avenir Heavy"/>
                <a:cs typeface="Avenir Heavy"/>
              </a:rPr>
              <a:t>Opening Question</a:t>
            </a:r>
          </a:p>
        </p:txBody>
      </p:sp>
      <p:sp>
        <p:nvSpPr>
          <p:cNvPr id="3" name="Subtitle 2"/>
          <p:cNvSpPr>
            <a:spLocks noGrp="1"/>
          </p:cNvSpPr>
          <p:nvPr>
            <p:ph type="subTitle" idx="1"/>
          </p:nvPr>
        </p:nvSpPr>
        <p:spPr>
          <a:xfrm>
            <a:off x="1360714" y="2323284"/>
            <a:ext cx="6422571" cy="1752600"/>
          </a:xfrm>
        </p:spPr>
        <p:txBody>
          <a:bodyPr>
            <a:noAutofit/>
          </a:bodyPr>
          <a:lstStyle/>
          <a:p>
            <a:pPr marL="0" marR="0">
              <a:spcBef>
                <a:spcPts val="0"/>
              </a:spcBef>
              <a:spcAft>
                <a:spcPts val="0"/>
              </a:spcAft>
            </a:pPr>
            <a:r>
              <a:rPr lang="en-US" sz="3600" b="1" i="1" u="none" strike="noStrike" dirty="0">
                <a:solidFill>
                  <a:srgbClr val="0070C0"/>
                </a:solidFill>
                <a:effectLst/>
                <a:latin typeface="Open Sans" panose="020B0606030504020204" pitchFamily="34" charset="0"/>
              </a:rPr>
              <a:t>What does it mean to have a spouse or significant other who expresses their feelings? Is it necessary for the health of the relationship?</a:t>
            </a:r>
            <a:endParaRPr lang="en-US" sz="3600" b="1" dirty="0">
              <a:solidFill>
                <a:schemeClr val="accent1"/>
              </a:solidFill>
              <a:effectLst/>
              <a:latin typeface="Open Sans" panose="020B0606030504020204" pitchFamily="34" charset="0"/>
              <a:ea typeface="Open Sans" panose="020B0606030504020204" pitchFamily="34" charset="0"/>
              <a:cs typeface="Open Sans" panose="020B0606030504020204" pitchFamily="34" charset="0"/>
            </a:endParaRPr>
          </a:p>
        </p:txBody>
      </p:sp>
      <p:pic>
        <p:nvPicPr>
          <p:cNvPr id="6" name="Picture 5"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95800"/>
            <a:ext cx="9144000" cy="2362200"/>
          </a:xfrm>
          <a:prstGeom prst="rect">
            <a:avLst/>
          </a:prstGeom>
        </p:spPr>
      </p:pic>
    </p:spTree>
    <p:extLst>
      <p:ext uri="{BB962C8B-B14F-4D97-AF65-F5344CB8AC3E}">
        <p14:creationId xmlns:p14="http://schemas.microsoft.com/office/powerpoint/2010/main" val="3539591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1932" y="1170078"/>
            <a:ext cx="2745987" cy="4147900"/>
          </a:xfrm>
        </p:spPr>
        <p:txBody>
          <a:bodyPr>
            <a:normAutofit/>
          </a:bodyPr>
          <a:lstStyle/>
          <a:p>
            <a:pPr algn="l"/>
            <a:r>
              <a:rPr lang="en-US" sz="2800" dirty="0">
                <a:solidFill>
                  <a:schemeClr val="accent1"/>
                </a:solidFill>
                <a:effectLst/>
                <a:latin typeface="Avenir Book" panose="02000503020000020003" pitchFamily="2" charset="0"/>
              </a:rPr>
              <a:t>Song of Solomon 6:4-8</a:t>
            </a:r>
            <a:br>
              <a:rPr lang="en-US" sz="2800" dirty="0">
                <a:solidFill>
                  <a:schemeClr val="tx2"/>
                </a:solidFill>
                <a:effectLst/>
                <a:latin typeface="Avenir Book" panose="02000503020000020003" pitchFamily="2" charset="0"/>
              </a:rPr>
            </a:br>
            <a:r>
              <a:rPr lang="en-US" sz="2800" b="1" dirty="0">
                <a:solidFill>
                  <a:schemeClr val="accent1"/>
                </a:solidFill>
                <a:effectLst/>
                <a:latin typeface="Avenir Book" panose="02000503020000020003" pitchFamily="2" charset="0"/>
              </a:rPr>
              <a:t>(NLT)</a:t>
            </a:r>
            <a:endParaRPr lang="en-US" sz="2800" dirty="0">
              <a:solidFill>
                <a:srgbClr val="558ED5"/>
              </a:solidFill>
              <a:latin typeface="Avenir Heavy"/>
              <a:cs typeface="Avenir Heavy"/>
            </a:endParaRPr>
          </a:p>
        </p:txBody>
      </p:sp>
      <p:sp>
        <p:nvSpPr>
          <p:cNvPr id="3" name="Subtitle 2"/>
          <p:cNvSpPr>
            <a:spLocks noGrp="1"/>
          </p:cNvSpPr>
          <p:nvPr>
            <p:ph type="subTitle" idx="1"/>
          </p:nvPr>
        </p:nvSpPr>
        <p:spPr>
          <a:xfrm>
            <a:off x="3283255" y="799086"/>
            <a:ext cx="5415390" cy="4518892"/>
          </a:xfrm>
        </p:spPr>
        <p:txBody>
          <a:bodyPr>
            <a:noAutofit/>
          </a:bodyPr>
          <a:lstStyle/>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4 You are beautiful, my darling, like the lovely</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city of Tirzah. Yes, as beautiful as Jerusalem,</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as majestic as an army with billowing banners.</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5 Turn your eyes away, for they overpower</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me. Your hair falls in waves, like a flock of goats</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winding down the slopes of Gilead.</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6 Your teeth are as white as sheep that are</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freshly washed. Your smile is flawless, each</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tooth matched with its twin.</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7 Your cheeks are like rosy pomegranates</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behind your veil.</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8 Even among sixty queens and eighty</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concubines and countless young women,</a:t>
            </a: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03474"/>
            <a:ext cx="9144000" cy="2362200"/>
          </a:xfrm>
          <a:prstGeom prst="rect">
            <a:avLst/>
          </a:prstGeom>
        </p:spPr>
      </p:pic>
    </p:spTree>
    <p:extLst>
      <p:ext uri="{BB962C8B-B14F-4D97-AF65-F5344CB8AC3E}">
        <p14:creationId xmlns:p14="http://schemas.microsoft.com/office/powerpoint/2010/main" val="32643474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3950" y="731138"/>
            <a:ext cx="2745987" cy="4147900"/>
          </a:xfrm>
        </p:spPr>
        <p:txBody>
          <a:bodyPr>
            <a:normAutofit/>
          </a:bodyPr>
          <a:lstStyle/>
          <a:p>
            <a:pPr algn="l"/>
            <a:r>
              <a:rPr lang="en-US" sz="2800" dirty="0">
                <a:solidFill>
                  <a:schemeClr val="accent1"/>
                </a:solidFill>
                <a:effectLst/>
                <a:latin typeface="Avenir Book" panose="02000503020000020003" pitchFamily="2" charset="0"/>
              </a:rPr>
              <a:t>Song of Solomon 6:9-12</a:t>
            </a:r>
            <a:br>
              <a:rPr lang="en-US" sz="2800" dirty="0">
                <a:solidFill>
                  <a:schemeClr val="tx2"/>
                </a:solidFill>
                <a:effectLst/>
                <a:latin typeface="Avenir Book" panose="02000503020000020003" pitchFamily="2" charset="0"/>
              </a:rPr>
            </a:br>
            <a:r>
              <a:rPr lang="en-US" sz="2800" b="1" dirty="0">
                <a:solidFill>
                  <a:schemeClr val="accent1"/>
                </a:solidFill>
                <a:effectLst/>
                <a:latin typeface="Avenir Book" panose="02000503020000020003" pitchFamily="2" charset="0"/>
              </a:rPr>
              <a:t>(NLT)</a:t>
            </a:r>
            <a:endParaRPr lang="en-US" sz="2800" dirty="0">
              <a:solidFill>
                <a:srgbClr val="558ED5"/>
              </a:solidFill>
              <a:latin typeface="Avenir Heavy"/>
              <a:cs typeface="Avenir Heavy"/>
            </a:endParaRPr>
          </a:p>
        </p:txBody>
      </p:sp>
      <p:sp>
        <p:nvSpPr>
          <p:cNvPr id="3" name="Subtitle 2"/>
          <p:cNvSpPr>
            <a:spLocks noGrp="1"/>
          </p:cNvSpPr>
          <p:nvPr>
            <p:ph type="subTitle" idx="1"/>
          </p:nvPr>
        </p:nvSpPr>
        <p:spPr>
          <a:xfrm>
            <a:off x="3159937" y="696645"/>
            <a:ext cx="5259176" cy="4518892"/>
          </a:xfrm>
        </p:spPr>
        <p:txBody>
          <a:bodyPr>
            <a:noAutofit/>
          </a:bodyPr>
          <a:lstStyle/>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9 I would still choose my dove, my perfect</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one—the favorite of her mother, dearly loved</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by the one who bore her. The young women</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see her and praise her; even queens and royal</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concubines sing her praises:</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10 “Who is this, arising like the dawn, as fair</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as the moon, as bright as the sun, as majestic as</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an army with billowing banners?”</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11 I went down to the grove of walnut trees</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and out to the valley to see the new spring</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growth, to see whether the grapevines had</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budded or the pomegranates were in bloom.</a:t>
            </a:r>
          </a:p>
          <a:p>
            <a:pPr algn="l"/>
            <a:endPar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endParaRP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12 Before I realized it, my strong desires had</a:t>
            </a:r>
          </a:p>
          <a:p>
            <a:pPr algn="l"/>
            <a:r>
              <a:rPr lang="en-US" sz="1700" dirty="0">
                <a:solidFill>
                  <a:schemeClr val="tx2"/>
                </a:solidFill>
                <a:effectLst/>
                <a:latin typeface="Open Sans" panose="020B0606030504020204" pitchFamily="34" charset="0"/>
                <a:ea typeface="Open Sans" panose="020B0606030504020204" pitchFamily="34" charset="0"/>
                <a:cs typeface="Open Sans" panose="020B0606030504020204" pitchFamily="34" charset="0"/>
              </a:rPr>
              <a:t>taken me to the chariot of a noble man.</a:t>
            </a:r>
          </a:p>
        </p:txBody>
      </p:sp>
      <p:pic>
        <p:nvPicPr>
          <p:cNvPr id="5" name="Picture 4"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65372"/>
            <a:ext cx="9144000" cy="2362200"/>
          </a:xfrm>
          <a:prstGeom prst="rect">
            <a:avLst/>
          </a:prstGeom>
        </p:spPr>
      </p:pic>
    </p:spTree>
    <p:extLst>
      <p:ext uri="{BB962C8B-B14F-4D97-AF65-F5344CB8AC3E}">
        <p14:creationId xmlns:p14="http://schemas.microsoft.com/office/powerpoint/2010/main" val="2420581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17375E"/>
                </a:solidFill>
                <a:latin typeface="Avenir Heavy"/>
                <a:cs typeface="Avenir Heavy"/>
              </a:rPr>
              <a:t>DISCUSSION QUESTIONS</a:t>
            </a:r>
          </a:p>
        </p:txBody>
      </p:sp>
      <p:sp>
        <p:nvSpPr>
          <p:cNvPr id="3" name="Content Placeholder 2"/>
          <p:cNvSpPr>
            <a:spLocks noGrp="1"/>
          </p:cNvSpPr>
          <p:nvPr>
            <p:ph idx="1"/>
          </p:nvPr>
        </p:nvSpPr>
        <p:spPr>
          <a:xfrm>
            <a:off x="1124605" y="1444585"/>
            <a:ext cx="7562195" cy="4525963"/>
          </a:xfrm>
        </p:spPr>
        <p:txBody>
          <a:bodyPr>
            <a:noAutofit/>
          </a:bodyPr>
          <a:lstStyle/>
          <a:p>
            <a:pPr marL="457200" indent="-457200">
              <a:buAutoNum type="arabicPeriod"/>
            </a:pPr>
            <a:r>
              <a:rPr lang="en-US" sz="2800" dirty="0">
                <a:solidFill>
                  <a:schemeClr val="accent1"/>
                </a:solidFill>
                <a:effectLst/>
                <a:latin typeface="Open Sans" panose="020B0606030504020204" pitchFamily="34" charset="0"/>
                <a:ea typeface="Open Sans" panose="020B0606030504020204" pitchFamily="34" charset="0"/>
                <a:cs typeface="Open Sans" panose="020B0606030504020204" pitchFamily="34" charset="0"/>
              </a:rPr>
              <a:t>What can we learn about love from Solomon and his bride, the Shulamite woman?</a:t>
            </a:r>
          </a:p>
          <a:p>
            <a:pPr marL="457200" indent="-457200">
              <a:buAutoNum type="arabicPeriod"/>
            </a:pPr>
            <a:endParaRPr lang="en-US" sz="2800" dirty="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a:p>
            <a:pPr marL="457200" indent="-457200">
              <a:buAutoNum type="arabicPeriod"/>
            </a:pPr>
            <a:r>
              <a:rPr lang="en-US" sz="2800" dirty="0">
                <a:solidFill>
                  <a:schemeClr val="accent1"/>
                </a:solidFill>
                <a:effectLst/>
                <a:latin typeface="Open Sans" panose="020B0606030504020204" pitchFamily="34" charset="0"/>
                <a:ea typeface="Open Sans" panose="020B0606030504020204" pitchFamily="34" charset="0"/>
                <a:cs typeface="Open Sans" panose="020B0606030504020204" pitchFamily="34" charset="0"/>
              </a:rPr>
              <a:t>What two cities does the king use to compare the beauty of his bride (Song of Solomon 6:4)?</a:t>
            </a:r>
          </a:p>
        </p:txBody>
      </p:sp>
      <p:pic>
        <p:nvPicPr>
          <p:cNvPr id="5" name="Picture 4" descr="Precepts_BorderDesign_BlueR.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586412"/>
            <a:ext cx="9144000" cy="1271587"/>
          </a:xfrm>
          <a:prstGeom prst="rect">
            <a:avLst/>
          </a:prstGeom>
        </p:spPr>
      </p:pic>
    </p:spTree>
    <p:extLst>
      <p:ext uri="{BB962C8B-B14F-4D97-AF65-F5344CB8AC3E}">
        <p14:creationId xmlns:p14="http://schemas.microsoft.com/office/powerpoint/2010/main" val="3034331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0"/>
            <a:ext cx="7772400" cy="1470025"/>
          </a:xfrm>
        </p:spPr>
        <p:txBody>
          <a:bodyPr>
            <a:normAutofit/>
          </a:bodyPr>
          <a:lstStyle/>
          <a:p>
            <a:r>
              <a:rPr lang="en-US" sz="3600" b="1" spc="200" dirty="0">
                <a:solidFill>
                  <a:schemeClr val="tx2">
                    <a:lumMod val="75000"/>
                  </a:schemeClr>
                </a:solidFill>
                <a:latin typeface="Avenir Heavy"/>
                <a:cs typeface="Avenir Heavy"/>
              </a:rPr>
              <a:t>APPLICATION FOR ACTIVATION</a:t>
            </a:r>
            <a:endParaRPr lang="en-US" sz="3600" dirty="0">
              <a:solidFill>
                <a:schemeClr val="tx2">
                  <a:lumMod val="75000"/>
                </a:schemeClr>
              </a:solidFill>
              <a:latin typeface="Avenir Heavy"/>
              <a:cs typeface="Avenir Heavy"/>
            </a:endParaRPr>
          </a:p>
        </p:txBody>
      </p:sp>
      <p:sp>
        <p:nvSpPr>
          <p:cNvPr id="3" name="Subtitle 2"/>
          <p:cNvSpPr>
            <a:spLocks noGrp="1"/>
          </p:cNvSpPr>
          <p:nvPr>
            <p:ph type="subTitle" idx="1"/>
          </p:nvPr>
        </p:nvSpPr>
        <p:spPr>
          <a:xfrm>
            <a:off x="685800" y="1053570"/>
            <a:ext cx="7772400" cy="2975070"/>
          </a:xfrm>
        </p:spPr>
        <p:txBody>
          <a:bodyPr>
            <a:noAutofit/>
          </a:bodyPr>
          <a:lstStyle/>
          <a:p>
            <a:pPr algn="l"/>
            <a:r>
              <a:rPr lang="en-US" sz="2000" dirty="0">
                <a:solidFill>
                  <a:schemeClr val="accent1"/>
                </a:solidFill>
                <a:effectLst/>
                <a:latin typeface="Open Sans" panose="020B0606030504020204" pitchFamily="34" charset="0"/>
                <a:ea typeface="Open Sans" panose="020B0606030504020204" pitchFamily="34" charset="0"/>
                <a:cs typeface="Open Sans" panose="020B0606030504020204" pitchFamily="34" charset="0"/>
              </a:rPr>
              <a:t>Romance is never out of style. If you are married, take turns in planning a special date night for your mate. Pray and study your mate, seeking to meet their deepest desires, even if it requires coming out of your comfort zone. Dating doesn’t end once you’re married. Nurture your relationship with one another; most importantly, accept one another and be quick to forgive. If you are single and dating, be sure to have open and honest conversations to ensure the two of you are on the same page in your relationship; be sure to involve others to help you remain accountable. Be sure to have fun and enjoy the journey with planned dates that honor God. If you are single and not dating but would like to at some point, connect with like-minded friends who can help you focus on the things of God and join in prayer with you over discerning God’s timing to date.</a:t>
            </a:r>
            <a:endParaRPr lang="en-US" sz="2000" dirty="0">
              <a:solidFill>
                <a:schemeClr val="accent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6" name="Picture 5" descr="Precepts_BorderDesign_blu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95800"/>
            <a:ext cx="9144000" cy="2362200"/>
          </a:xfrm>
          <a:prstGeom prst="rect">
            <a:avLst/>
          </a:prstGeom>
        </p:spPr>
      </p:pic>
    </p:spTree>
    <p:extLst>
      <p:ext uri="{BB962C8B-B14F-4D97-AF65-F5344CB8AC3E}">
        <p14:creationId xmlns:p14="http://schemas.microsoft.com/office/powerpoint/2010/main" val="19397340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13796</TotalTime>
  <Words>507</Words>
  <Application>Microsoft Macintosh PowerPoint</Application>
  <PresentationFormat>On-screen Show (4:3)</PresentationFormat>
  <Paragraphs>46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Avenir Book</vt:lpstr>
      <vt:lpstr>Avenir Heavy</vt:lpstr>
      <vt:lpstr>Calibri</vt:lpstr>
      <vt:lpstr>Franklin Gothic Book</vt:lpstr>
      <vt:lpstr>Open Sans</vt:lpstr>
      <vt:lpstr>Office Theme</vt:lpstr>
      <vt:lpstr>The Most Beautiful Bride </vt:lpstr>
      <vt:lpstr>Opening Question</vt:lpstr>
      <vt:lpstr>Song of Solomon 6:4-8 (NLT)</vt:lpstr>
      <vt:lpstr>Song of Solomon 6:9-12 (NLT)</vt:lpstr>
      <vt:lpstr>DISCUSSION QUESTIONS</vt:lpstr>
      <vt:lpstr>APPLICATION FOR ACTIVATION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Young</dc:creator>
  <cp:lastModifiedBy>Shari Noland</cp:lastModifiedBy>
  <cp:revision>31</cp:revision>
  <dcterms:created xsi:type="dcterms:W3CDTF">2021-03-29T21:06:10Z</dcterms:created>
  <dcterms:modified xsi:type="dcterms:W3CDTF">2023-10-24T20:43:19Z</dcterms:modified>
</cp:coreProperties>
</file>