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6" r:id="rId5"/>
    <p:sldId id="259"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4694"/>
  </p:normalViewPr>
  <p:slideViewPr>
    <p:cSldViewPr snapToGrid="0" snapToObjects="1">
      <p:cViewPr varScale="1">
        <p:scale>
          <a:sx n="121" d="100"/>
          <a:sy n="121" d="100"/>
        </p:scale>
        <p:origin x="8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162726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81628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85809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067659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99876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F31010-9AB4-A643-91CF-56ADE3787CD3}" type="datetimeFigureOut">
              <a:rPr lang="en-US" smtClean="0"/>
              <a:t>7/5/23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54950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F31010-9AB4-A643-91CF-56ADE3787CD3}" type="datetimeFigureOut">
              <a:rPr lang="en-US" smtClean="0"/>
              <a:t>7/5/23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4167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F31010-9AB4-A643-91CF-56ADE3787CD3}" type="datetimeFigureOut">
              <a:rPr lang="en-US" smtClean="0"/>
              <a:t>7/5/23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1335892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31010-9AB4-A643-91CF-56ADE3787CD3}" type="datetimeFigureOut">
              <a:rPr lang="en-US" smtClean="0"/>
              <a:t>7/5/23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22504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31010-9AB4-A643-91CF-56ADE3787CD3}" type="datetimeFigureOut">
              <a:rPr lang="en-US" smtClean="0"/>
              <a:t>7/5/23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91138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31010-9AB4-A643-91CF-56ADE3787CD3}" type="datetimeFigureOut">
              <a:rPr lang="en-US" smtClean="0"/>
              <a:t>7/5/23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76126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31010-9AB4-A643-91CF-56ADE3787CD3}" type="datetimeFigureOut">
              <a:rPr lang="en-US" smtClean="0"/>
              <a:t>7/5/23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890CB-6D00-D54D-AB8B-68574E780E39}" type="slidenum">
              <a:rPr lang="en-US" smtClean="0"/>
              <a:t>‹#›</a:t>
            </a:fld>
            <a:endParaRPr lang="en-US"/>
          </a:p>
        </p:txBody>
      </p:sp>
    </p:spTree>
    <p:extLst>
      <p:ext uri="{BB962C8B-B14F-4D97-AF65-F5344CB8AC3E}">
        <p14:creationId xmlns:p14="http://schemas.microsoft.com/office/powerpoint/2010/main" val="468608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374" y="2693987"/>
            <a:ext cx="7772400" cy="1470025"/>
          </a:xfrm>
        </p:spPr>
        <p:txBody>
          <a:bodyPr>
            <a:normAutofit/>
          </a:bodyPr>
          <a:lstStyle/>
          <a:p>
            <a:pPr algn="l"/>
            <a:r>
              <a:rPr lang="en-US" dirty="0">
                <a:solidFill>
                  <a:schemeClr val="tx2">
                    <a:lumMod val="75000"/>
                  </a:schemeClr>
                </a:solidFill>
                <a:latin typeface="Avenir Heavy"/>
                <a:cs typeface="Avenir Heavy"/>
              </a:rPr>
              <a:t>When Tragedy Occurs</a:t>
            </a:r>
            <a:br>
              <a:rPr lang="en-US" dirty="0">
                <a:solidFill>
                  <a:schemeClr val="tx2">
                    <a:lumMod val="75000"/>
                  </a:schemeClr>
                </a:solidFill>
                <a:latin typeface="Avenir Heavy"/>
                <a:cs typeface="Avenir Heavy"/>
              </a:rPr>
            </a:br>
            <a:endParaRPr lang="en-US" dirty="0">
              <a:solidFill>
                <a:schemeClr val="tx2">
                  <a:lumMod val="75000"/>
                </a:schemeClr>
              </a:solidFill>
              <a:latin typeface="Avenir Heavy"/>
              <a:cs typeface="Avenir Heavy"/>
            </a:endParaRP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
        <p:nvSpPr>
          <p:cNvPr id="6" name="TextBox 5"/>
          <p:cNvSpPr txBox="1"/>
          <p:nvPr/>
        </p:nvSpPr>
        <p:spPr>
          <a:xfrm>
            <a:off x="6164372" y="185494"/>
            <a:ext cx="2725453" cy="892552"/>
          </a:xfrm>
          <a:prstGeom prst="rect">
            <a:avLst/>
          </a:prstGeom>
          <a:noFill/>
        </p:spPr>
        <p:txBody>
          <a:bodyPr wrap="square" rtlCol="0">
            <a:spAutoFit/>
          </a:bodyPr>
          <a:lstStyle/>
          <a:p>
            <a:pPr algn="r"/>
            <a:r>
              <a:rPr lang="en-US" sz="2000" b="1" dirty="0">
                <a:solidFill>
                  <a:srgbClr val="558ED5"/>
                </a:solidFill>
                <a:latin typeface="Franklin Gothic Book" panose="020B0503020102020204" pitchFamily="34" charset="0"/>
              </a:rPr>
              <a:t>Week 13</a:t>
            </a:r>
          </a:p>
          <a:p>
            <a:pPr algn="r"/>
            <a:endParaRPr lang="en-US" sz="1400" b="1" dirty="0">
              <a:solidFill>
                <a:srgbClr val="0000FF"/>
              </a:solidFill>
              <a:latin typeface="Franklin Gothic Book" panose="020B0503020102020204" pitchFamily="34" charset="0"/>
            </a:endParaRPr>
          </a:p>
          <a:p>
            <a:pPr algn="r"/>
            <a:endParaRPr lang="en-US" dirty="0"/>
          </a:p>
        </p:txBody>
      </p:sp>
    </p:spTree>
    <p:extLst>
      <p:ext uri="{BB962C8B-B14F-4D97-AF65-F5344CB8AC3E}">
        <p14:creationId xmlns:p14="http://schemas.microsoft.com/office/powerpoint/2010/main" val="192275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3259"/>
            <a:ext cx="7772400" cy="1470025"/>
          </a:xfrm>
        </p:spPr>
        <p:txBody>
          <a:bodyPr/>
          <a:lstStyle/>
          <a:p>
            <a:r>
              <a:rPr lang="en-US" dirty="0">
                <a:solidFill>
                  <a:schemeClr val="tx2">
                    <a:lumMod val="75000"/>
                  </a:schemeClr>
                </a:solidFill>
                <a:latin typeface="Avenir Heavy"/>
                <a:cs typeface="Avenir Heavy"/>
              </a:rPr>
              <a:t>Opening Question</a:t>
            </a:r>
          </a:p>
        </p:txBody>
      </p:sp>
      <p:sp>
        <p:nvSpPr>
          <p:cNvPr id="3" name="Subtitle 2"/>
          <p:cNvSpPr>
            <a:spLocks noGrp="1"/>
          </p:cNvSpPr>
          <p:nvPr>
            <p:ph type="subTitle" idx="1"/>
          </p:nvPr>
        </p:nvSpPr>
        <p:spPr>
          <a:xfrm>
            <a:off x="1360714" y="2323284"/>
            <a:ext cx="6422571" cy="1752600"/>
          </a:xfrm>
        </p:spPr>
        <p:txBody>
          <a:bodyPr>
            <a:noAutofit/>
          </a:bodyPr>
          <a:lstStyle/>
          <a:p>
            <a:pPr marL="0" marR="0">
              <a:spcBef>
                <a:spcPts val="0"/>
              </a:spcBef>
              <a:spcAft>
                <a:spcPts val="0"/>
              </a:spcAft>
            </a:pPr>
            <a:r>
              <a:rPr lang="en-US" sz="3600" b="1" i="1" u="none" strike="noStrike" dirty="0">
                <a:solidFill>
                  <a:srgbClr val="0070C0"/>
                </a:solidFill>
                <a:effectLst/>
                <a:latin typeface="Open Sans" panose="020B0606030504020204" pitchFamily="34" charset="0"/>
              </a:rPr>
              <a:t>What can faith do to help us live with tragedy?</a:t>
            </a:r>
          </a:p>
        </p:txBody>
      </p:sp>
      <p:pic>
        <p:nvPicPr>
          <p:cNvPr id="6" name="Picture 5"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Tree>
    <p:extLst>
      <p:ext uri="{BB962C8B-B14F-4D97-AF65-F5344CB8AC3E}">
        <p14:creationId xmlns:p14="http://schemas.microsoft.com/office/powerpoint/2010/main" val="353959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1932" y="1170078"/>
            <a:ext cx="2745987" cy="4147900"/>
          </a:xfrm>
        </p:spPr>
        <p:txBody>
          <a:bodyPr>
            <a:normAutofit/>
          </a:bodyPr>
          <a:lstStyle/>
          <a:p>
            <a:pPr algn="l"/>
            <a:r>
              <a:rPr lang="en-US" sz="2800" dirty="0">
                <a:solidFill>
                  <a:schemeClr val="accent1"/>
                </a:solidFill>
                <a:effectLst/>
                <a:latin typeface="Avenir Book" panose="02000503020000020003" pitchFamily="2" charset="0"/>
              </a:rPr>
              <a:t>Job 1:14-15;</a:t>
            </a:r>
            <a:br>
              <a:rPr lang="en-US" sz="2800" dirty="0">
                <a:solidFill>
                  <a:schemeClr val="accent1"/>
                </a:solidFill>
                <a:effectLst/>
                <a:latin typeface="Avenir Book" panose="02000503020000020003" pitchFamily="2" charset="0"/>
              </a:rPr>
            </a:br>
            <a:r>
              <a:rPr lang="en-US" sz="2800" dirty="0">
                <a:solidFill>
                  <a:schemeClr val="accent1"/>
                </a:solidFill>
                <a:effectLst/>
                <a:latin typeface="Avenir Book" panose="02000503020000020003" pitchFamily="2" charset="0"/>
              </a:rPr>
              <a:t>Job 1:18-19</a:t>
            </a:r>
            <a:br>
              <a:rPr lang="en-US" sz="2800" dirty="0">
                <a:solidFill>
                  <a:schemeClr val="tx2"/>
                </a:solidFill>
                <a:effectLst/>
                <a:latin typeface="Avenir Book" panose="02000503020000020003" pitchFamily="2" charset="0"/>
              </a:rPr>
            </a:br>
            <a:r>
              <a:rPr lang="en-US" sz="2800" b="1" dirty="0">
                <a:solidFill>
                  <a:schemeClr val="accent1"/>
                </a:solidFill>
                <a:effectLst/>
                <a:latin typeface="Avenir Book" panose="02000503020000020003" pitchFamily="2" charset="0"/>
              </a:rPr>
              <a:t>(NLT)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283254" y="277925"/>
            <a:ext cx="4925657" cy="4518892"/>
          </a:xfrm>
        </p:spPr>
        <p:txBody>
          <a:bodyPr>
            <a:noAutofit/>
          </a:bodyPr>
          <a:lstStyle/>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Job 1:14 a messenger arrived at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Job’s home with this news: “Your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oxen were plowing, with the donkeys feeding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beside them,</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15 when the Sabeans raided us. They stole all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the animals and killed all the farmhands. I am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the only one who escaped to tell you.”</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1:18 While he was still speaking, another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messenger arrived with this news: “Your sons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and daughters were feasting in their oldest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brother’s home.</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19 Suddenly, a powerful wind swept in from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the wilderness and hit the house on all sides.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The house collapsed, and all your children are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dead. I am the only one who escaped to tell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you.”</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3474"/>
            <a:ext cx="9144000" cy="2362200"/>
          </a:xfrm>
          <a:prstGeom prst="rect">
            <a:avLst/>
          </a:prstGeom>
        </p:spPr>
      </p:pic>
    </p:spTree>
    <p:extLst>
      <p:ext uri="{BB962C8B-B14F-4D97-AF65-F5344CB8AC3E}">
        <p14:creationId xmlns:p14="http://schemas.microsoft.com/office/powerpoint/2010/main" val="326434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17802"/>
            <a:ext cx="2745987" cy="4147900"/>
          </a:xfrm>
        </p:spPr>
        <p:txBody>
          <a:bodyPr>
            <a:normAutofit/>
          </a:bodyPr>
          <a:lstStyle/>
          <a:p>
            <a:pPr algn="l"/>
            <a:r>
              <a:rPr lang="en-US" sz="2800" dirty="0">
                <a:solidFill>
                  <a:schemeClr val="accent1"/>
                </a:solidFill>
                <a:effectLst/>
                <a:latin typeface="Avenir Book" panose="02000503020000020003" pitchFamily="2" charset="0"/>
              </a:rPr>
              <a:t>Job 1:22; </a:t>
            </a:r>
            <a:br>
              <a:rPr lang="en-US" sz="2800" dirty="0">
                <a:solidFill>
                  <a:schemeClr val="accent1"/>
                </a:solidFill>
                <a:effectLst/>
                <a:latin typeface="Avenir Book" panose="02000503020000020003" pitchFamily="2" charset="0"/>
              </a:rPr>
            </a:br>
            <a:r>
              <a:rPr lang="en-US" sz="2800" dirty="0">
                <a:solidFill>
                  <a:schemeClr val="accent1"/>
                </a:solidFill>
                <a:effectLst/>
                <a:latin typeface="Avenir Book" panose="02000503020000020003" pitchFamily="2" charset="0"/>
              </a:rPr>
              <a:t>Job 3:1-3;</a:t>
            </a:r>
            <a:br>
              <a:rPr lang="en-US" sz="2800" dirty="0">
                <a:solidFill>
                  <a:schemeClr val="accent1"/>
                </a:solidFill>
                <a:effectLst/>
                <a:latin typeface="Avenir Book" panose="02000503020000020003" pitchFamily="2" charset="0"/>
              </a:rPr>
            </a:br>
            <a:r>
              <a:rPr lang="en-US" sz="2800" dirty="0">
                <a:solidFill>
                  <a:schemeClr val="accent1"/>
                </a:solidFill>
                <a:effectLst/>
                <a:latin typeface="Avenir Book" panose="02000503020000020003" pitchFamily="2" charset="0"/>
              </a:rPr>
              <a:t>Job 3:11</a:t>
            </a:r>
            <a:br>
              <a:rPr lang="en-US" sz="2800" dirty="0">
                <a:solidFill>
                  <a:schemeClr val="tx2"/>
                </a:solidFill>
                <a:effectLst/>
                <a:latin typeface="Avenir Book" panose="02000503020000020003" pitchFamily="2" charset="0"/>
              </a:rPr>
            </a:br>
            <a:r>
              <a:rPr lang="en-US" sz="2800" b="1" dirty="0">
                <a:solidFill>
                  <a:schemeClr val="accent1"/>
                </a:solidFill>
                <a:effectLst/>
                <a:latin typeface="Avenir Book" panose="02000503020000020003" pitchFamily="2" charset="0"/>
              </a:rPr>
              <a:t>(NLT)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249387" y="1046480"/>
            <a:ext cx="4925657" cy="4518892"/>
          </a:xfrm>
        </p:spPr>
        <p:txBody>
          <a:bodyPr>
            <a:noAutofit/>
          </a:bodyPr>
          <a:lstStyle/>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1:22 In all of this, Job did not sin by blaming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God.</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3:1 At last Job spoke, and he cursed the day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of his birth.</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2 He said:</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3 “Let the day of my birth be erased, and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night I was conceived.</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3:11 “Why wasn’t I born dead? Why didn’t I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die as I came from the womb?</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65372"/>
            <a:ext cx="9144000" cy="2362200"/>
          </a:xfrm>
          <a:prstGeom prst="rect">
            <a:avLst/>
          </a:prstGeom>
        </p:spPr>
      </p:pic>
    </p:spTree>
    <p:extLst>
      <p:ext uri="{BB962C8B-B14F-4D97-AF65-F5344CB8AC3E}">
        <p14:creationId xmlns:p14="http://schemas.microsoft.com/office/powerpoint/2010/main" val="242058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7375E"/>
                </a:solidFill>
                <a:latin typeface="Avenir Heavy"/>
                <a:cs typeface="Avenir Heavy"/>
              </a:rPr>
              <a:t>DISCUSSION QUESTIONS</a:t>
            </a:r>
          </a:p>
        </p:txBody>
      </p:sp>
      <p:sp>
        <p:nvSpPr>
          <p:cNvPr id="3" name="Content Placeholder 2"/>
          <p:cNvSpPr>
            <a:spLocks noGrp="1"/>
          </p:cNvSpPr>
          <p:nvPr>
            <p:ph idx="1"/>
          </p:nvPr>
        </p:nvSpPr>
        <p:spPr>
          <a:xfrm>
            <a:off x="1124605" y="1444585"/>
            <a:ext cx="7562195" cy="4525963"/>
          </a:xfrm>
        </p:spPr>
        <p:txBody>
          <a:bodyPr>
            <a:noAutofit/>
          </a:bodyPr>
          <a:lstStyle/>
          <a:p>
            <a:pPr marL="457200" indent="-457200">
              <a:buAutoNum type="arabicPeriod"/>
            </a:pPr>
            <a:r>
              <a:rPr lang="en-US" sz="2000" dirty="0">
                <a:effectLst/>
                <a:latin typeface="Open Sans" panose="020B0606030504020204" pitchFamily="34" charset="0"/>
                <a:ea typeface="Open Sans" panose="020B0606030504020204" pitchFamily="34" charset="0"/>
                <a:cs typeface="Open Sans" panose="020B0606030504020204" pitchFamily="34" charset="0"/>
              </a:rPr>
              <a:t>What was the common thought or theological perspective of the times when tragedy visited Job? </a:t>
            </a:r>
          </a:p>
          <a:p>
            <a:pPr marL="457200" indent="-457200">
              <a:buAutoNum type="arabicPeriod"/>
            </a:pP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L="457200" indent="-457200">
              <a:buAutoNum type="arabicPeriod"/>
            </a:pPr>
            <a:r>
              <a:rPr lang="en-US" sz="2000" dirty="0">
                <a:effectLst/>
                <a:latin typeface="Open Sans" panose="020B0606030504020204" pitchFamily="34" charset="0"/>
                <a:ea typeface="Open Sans" panose="020B0606030504020204" pitchFamily="34" charset="0"/>
                <a:cs typeface="Open Sans" panose="020B0606030504020204" pitchFamily="34" charset="0"/>
              </a:rPr>
              <a:t>What two things have you learned about living with tragedy? </a:t>
            </a:r>
          </a:p>
        </p:txBody>
      </p:sp>
      <p:pic>
        <p:nvPicPr>
          <p:cNvPr id="5" name="Picture 4" descr="Precepts_BorderDesign_Blu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86412"/>
            <a:ext cx="9144000" cy="1271587"/>
          </a:xfrm>
          <a:prstGeom prst="rect">
            <a:avLst/>
          </a:prstGeom>
        </p:spPr>
      </p:pic>
    </p:spTree>
    <p:extLst>
      <p:ext uri="{BB962C8B-B14F-4D97-AF65-F5344CB8AC3E}">
        <p14:creationId xmlns:p14="http://schemas.microsoft.com/office/powerpoint/2010/main" val="3034331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3600" b="1" spc="200" dirty="0">
                <a:solidFill>
                  <a:schemeClr val="tx2">
                    <a:lumMod val="75000"/>
                  </a:schemeClr>
                </a:solidFill>
                <a:latin typeface="Avenir Heavy"/>
                <a:cs typeface="Avenir Heavy"/>
              </a:rPr>
              <a:t>APPLICATION FOR ACTIVATION</a:t>
            </a:r>
            <a:endParaRPr lang="en-US" sz="3600" dirty="0">
              <a:solidFill>
                <a:schemeClr val="tx2">
                  <a:lumMod val="75000"/>
                </a:schemeClr>
              </a:solidFill>
              <a:latin typeface="Avenir Heavy"/>
              <a:cs typeface="Avenir Heavy"/>
            </a:endParaRPr>
          </a:p>
        </p:txBody>
      </p:sp>
      <p:sp>
        <p:nvSpPr>
          <p:cNvPr id="3" name="Subtitle 2"/>
          <p:cNvSpPr>
            <a:spLocks noGrp="1"/>
          </p:cNvSpPr>
          <p:nvPr>
            <p:ph type="subTitle" idx="1"/>
          </p:nvPr>
        </p:nvSpPr>
        <p:spPr>
          <a:xfrm>
            <a:off x="685800" y="1201654"/>
            <a:ext cx="7772400" cy="2975070"/>
          </a:xfrm>
        </p:spPr>
        <p:txBody>
          <a:bodyPr>
            <a:noAutofit/>
          </a:bodyPr>
          <a:lstStyle/>
          <a:p>
            <a:pPr algn="l"/>
            <a:r>
              <a:rPr lang="en-US" sz="20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This week, identify someone with whom you are acquainted and who is living with the terrible consequences of some tragedy. Take the time to pray for them. Visit or call them </a:t>
            </a:r>
          </a:p>
          <a:p>
            <a:pPr algn="l"/>
            <a:r>
              <a:rPr lang="en-US" sz="20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and listen to their story. Raise with them the kinds of questions that will encourage them to discuss their doubts and questions with you and in prayer with God. Listen to them. Empathize </a:t>
            </a:r>
          </a:p>
          <a:p>
            <a:pPr algn="l"/>
            <a:r>
              <a:rPr lang="en-US" sz="20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with them. You will probably not have answers to their questions. You can, however, encourage them to share their feelings with God in the confidence that He cares and understands.</a:t>
            </a:r>
            <a:endPar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Tree>
    <p:extLst>
      <p:ext uri="{BB962C8B-B14F-4D97-AF65-F5344CB8AC3E}">
        <p14:creationId xmlns:p14="http://schemas.microsoft.com/office/powerpoint/2010/main" val="1939734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13794</TotalTime>
  <Words>372</Words>
  <Application>Microsoft Macintosh PowerPoint</Application>
  <PresentationFormat>On-screen Show (4:3)</PresentationFormat>
  <Paragraphs>46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Avenir Book</vt:lpstr>
      <vt:lpstr>Avenir Heavy</vt:lpstr>
      <vt:lpstr>Calibri</vt:lpstr>
      <vt:lpstr>Franklin Gothic Book</vt:lpstr>
      <vt:lpstr>Open Sans</vt:lpstr>
      <vt:lpstr>Office Theme</vt:lpstr>
      <vt:lpstr>When Tragedy Occurs </vt:lpstr>
      <vt:lpstr>Opening Question</vt:lpstr>
      <vt:lpstr>Job 1:14-15; Job 1:18-19 (NLT)</vt:lpstr>
      <vt:lpstr>Job 1:22;  Job 3:1-3; Job 3:11 (NLT)</vt:lpstr>
      <vt:lpstr>DISCUSSION QUESTIONS</vt:lpstr>
      <vt:lpstr>APPLICATION FOR ACTIVATION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Young</dc:creator>
  <cp:lastModifiedBy>Shari Noland</cp:lastModifiedBy>
  <cp:revision>30</cp:revision>
  <dcterms:created xsi:type="dcterms:W3CDTF">2021-03-29T21:06:10Z</dcterms:created>
  <dcterms:modified xsi:type="dcterms:W3CDTF">2023-07-05T16:19:54Z</dcterms:modified>
</cp:coreProperties>
</file>