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6" r:id="rId4"/>
    <p:sldId id="267" r:id="rId5"/>
    <p:sldId id="268" r:id="rId6"/>
    <p:sldId id="269" r:id="rId7"/>
    <p:sldId id="259" r:id="rId8"/>
    <p:sldId id="262"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94694"/>
  </p:normalViewPr>
  <p:slideViewPr>
    <p:cSldViewPr snapToGrid="0" snapToObjects="1">
      <p:cViewPr varScale="1">
        <p:scale>
          <a:sx n="121" d="100"/>
          <a:sy n="121" d="100"/>
        </p:scale>
        <p:origin x="896"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4F31010-9AB4-A643-91CF-56ADE3787CD3}" type="datetimeFigureOut">
              <a:rPr lang="en-US" smtClean="0"/>
              <a:t>7/5/23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1627260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F31010-9AB4-A643-91CF-56ADE3787CD3}" type="datetimeFigureOut">
              <a:rPr lang="en-US" smtClean="0"/>
              <a:t>7/5/23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81628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F31010-9AB4-A643-91CF-56ADE3787CD3}" type="datetimeFigureOut">
              <a:rPr lang="en-US" smtClean="0"/>
              <a:t>7/5/23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2858096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F31010-9AB4-A643-91CF-56ADE3787CD3}" type="datetimeFigureOut">
              <a:rPr lang="en-US" smtClean="0"/>
              <a:t>7/5/23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2067659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F31010-9AB4-A643-91CF-56ADE3787CD3}" type="datetimeFigureOut">
              <a:rPr lang="en-US" smtClean="0"/>
              <a:t>7/5/23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3998761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F31010-9AB4-A643-91CF-56ADE3787CD3}" type="datetimeFigureOut">
              <a:rPr lang="en-US" smtClean="0"/>
              <a:t>7/5/23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3549504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4F31010-9AB4-A643-91CF-56ADE3787CD3}" type="datetimeFigureOut">
              <a:rPr lang="en-US" smtClean="0"/>
              <a:t>7/5/23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41676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4F31010-9AB4-A643-91CF-56ADE3787CD3}" type="datetimeFigureOut">
              <a:rPr lang="en-US" smtClean="0"/>
              <a:t>7/5/23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1335892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F31010-9AB4-A643-91CF-56ADE3787CD3}" type="datetimeFigureOut">
              <a:rPr lang="en-US" smtClean="0"/>
              <a:t>7/5/23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3225042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F31010-9AB4-A643-91CF-56ADE3787CD3}" type="datetimeFigureOut">
              <a:rPr lang="en-US" smtClean="0"/>
              <a:t>7/5/23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911382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F31010-9AB4-A643-91CF-56ADE3787CD3}" type="datetimeFigureOut">
              <a:rPr lang="en-US" smtClean="0"/>
              <a:t>7/5/23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2761261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F31010-9AB4-A643-91CF-56ADE3787CD3}" type="datetimeFigureOut">
              <a:rPr lang="en-US" smtClean="0"/>
              <a:t>7/5/23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9890CB-6D00-D54D-AB8B-68574E780E39}" type="slidenum">
              <a:rPr lang="en-US" smtClean="0"/>
              <a:t>‹#›</a:t>
            </a:fld>
            <a:endParaRPr lang="en-US"/>
          </a:p>
        </p:txBody>
      </p:sp>
    </p:spTree>
    <p:extLst>
      <p:ext uri="{BB962C8B-B14F-4D97-AF65-F5344CB8AC3E}">
        <p14:creationId xmlns:p14="http://schemas.microsoft.com/office/powerpoint/2010/main" val="4686082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16588" y="2693987"/>
            <a:ext cx="7772400" cy="1470025"/>
          </a:xfrm>
        </p:spPr>
        <p:txBody>
          <a:bodyPr>
            <a:normAutofit/>
          </a:bodyPr>
          <a:lstStyle/>
          <a:p>
            <a:pPr algn="l"/>
            <a:r>
              <a:rPr lang="en-US" dirty="0">
                <a:solidFill>
                  <a:schemeClr val="tx2">
                    <a:lumMod val="75000"/>
                  </a:schemeClr>
                </a:solidFill>
                <a:latin typeface="Avenir Heavy"/>
                <a:cs typeface="Avenir Heavy"/>
              </a:rPr>
              <a:t>A Time For Courage</a:t>
            </a:r>
            <a:br>
              <a:rPr lang="en-US" dirty="0">
                <a:solidFill>
                  <a:schemeClr val="tx2">
                    <a:lumMod val="75000"/>
                  </a:schemeClr>
                </a:solidFill>
                <a:latin typeface="Avenir Heavy"/>
                <a:cs typeface="Avenir Heavy"/>
              </a:rPr>
            </a:br>
            <a:endParaRPr lang="en-US" dirty="0">
              <a:solidFill>
                <a:schemeClr val="tx2">
                  <a:lumMod val="75000"/>
                </a:schemeClr>
              </a:solidFill>
              <a:latin typeface="Avenir Heavy"/>
              <a:cs typeface="Avenir Heavy"/>
            </a:endParaRPr>
          </a:p>
        </p:txBody>
      </p:sp>
      <p:pic>
        <p:nvPicPr>
          <p:cNvPr id="5" name="Picture 4" descr="Precepts_BorderDesign_blu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95800"/>
            <a:ext cx="9144000" cy="2362200"/>
          </a:xfrm>
          <a:prstGeom prst="rect">
            <a:avLst/>
          </a:prstGeom>
        </p:spPr>
      </p:pic>
      <p:sp>
        <p:nvSpPr>
          <p:cNvPr id="6" name="TextBox 5"/>
          <p:cNvSpPr txBox="1"/>
          <p:nvPr/>
        </p:nvSpPr>
        <p:spPr>
          <a:xfrm>
            <a:off x="6164372" y="185494"/>
            <a:ext cx="2725453" cy="892552"/>
          </a:xfrm>
          <a:prstGeom prst="rect">
            <a:avLst/>
          </a:prstGeom>
          <a:noFill/>
        </p:spPr>
        <p:txBody>
          <a:bodyPr wrap="square" rtlCol="0">
            <a:spAutoFit/>
          </a:bodyPr>
          <a:lstStyle/>
          <a:p>
            <a:pPr algn="r"/>
            <a:r>
              <a:rPr lang="en-US" sz="2000" b="1" dirty="0">
                <a:solidFill>
                  <a:srgbClr val="558ED5"/>
                </a:solidFill>
                <a:latin typeface="Franklin Gothic Book" panose="020B0503020102020204" pitchFamily="34" charset="0"/>
              </a:rPr>
              <a:t>Week 12</a:t>
            </a:r>
          </a:p>
          <a:p>
            <a:pPr algn="r"/>
            <a:endParaRPr lang="en-US" sz="1400" b="1" dirty="0">
              <a:solidFill>
                <a:srgbClr val="0000FF"/>
              </a:solidFill>
              <a:latin typeface="Franklin Gothic Book" panose="020B0503020102020204" pitchFamily="34" charset="0"/>
            </a:endParaRPr>
          </a:p>
          <a:p>
            <a:pPr algn="r"/>
            <a:endParaRPr lang="en-US" dirty="0"/>
          </a:p>
        </p:txBody>
      </p:sp>
    </p:spTree>
    <p:extLst>
      <p:ext uri="{BB962C8B-B14F-4D97-AF65-F5344CB8AC3E}">
        <p14:creationId xmlns:p14="http://schemas.microsoft.com/office/powerpoint/2010/main" val="1922759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53259"/>
            <a:ext cx="7772400" cy="1470025"/>
          </a:xfrm>
        </p:spPr>
        <p:txBody>
          <a:bodyPr/>
          <a:lstStyle/>
          <a:p>
            <a:r>
              <a:rPr lang="en-US" dirty="0">
                <a:solidFill>
                  <a:schemeClr val="tx2">
                    <a:lumMod val="75000"/>
                  </a:schemeClr>
                </a:solidFill>
                <a:latin typeface="Avenir Heavy"/>
                <a:cs typeface="Avenir Heavy"/>
              </a:rPr>
              <a:t>Opening Question</a:t>
            </a:r>
          </a:p>
        </p:txBody>
      </p:sp>
      <p:sp>
        <p:nvSpPr>
          <p:cNvPr id="3" name="Subtitle 2"/>
          <p:cNvSpPr>
            <a:spLocks noGrp="1"/>
          </p:cNvSpPr>
          <p:nvPr>
            <p:ph type="subTitle" idx="1"/>
          </p:nvPr>
        </p:nvSpPr>
        <p:spPr>
          <a:xfrm>
            <a:off x="1360714" y="2323284"/>
            <a:ext cx="6422571" cy="1752600"/>
          </a:xfrm>
        </p:spPr>
        <p:txBody>
          <a:bodyPr>
            <a:noAutofit/>
          </a:bodyPr>
          <a:lstStyle/>
          <a:p>
            <a:pPr marL="0" marR="0">
              <a:spcBef>
                <a:spcPts val="0"/>
              </a:spcBef>
              <a:spcAft>
                <a:spcPts val="0"/>
              </a:spcAft>
            </a:pPr>
            <a:r>
              <a:rPr lang="en-US" sz="3600" b="1" i="1" u="none" strike="noStrike" dirty="0">
                <a:solidFill>
                  <a:srgbClr val="0070C0"/>
                </a:solidFill>
                <a:effectLst/>
                <a:latin typeface="Open Sans" panose="020B0606030504020204" pitchFamily="34" charset="0"/>
              </a:rPr>
              <a:t>Why do you do when you’re confronted with challenging situations?</a:t>
            </a:r>
          </a:p>
        </p:txBody>
      </p:sp>
      <p:pic>
        <p:nvPicPr>
          <p:cNvPr id="6" name="Picture 5" descr="Precepts_BorderDesign_blu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95800"/>
            <a:ext cx="9144000" cy="2362200"/>
          </a:xfrm>
          <a:prstGeom prst="rect">
            <a:avLst/>
          </a:prstGeom>
        </p:spPr>
      </p:pic>
    </p:spTree>
    <p:extLst>
      <p:ext uri="{BB962C8B-B14F-4D97-AF65-F5344CB8AC3E}">
        <p14:creationId xmlns:p14="http://schemas.microsoft.com/office/powerpoint/2010/main" val="3539591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717802"/>
            <a:ext cx="2745987" cy="4147900"/>
          </a:xfrm>
        </p:spPr>
        <p:txBody>
          <a:bodyPr>
            <a:normAutofit/>
          </a:bodyPr>
          <a:lstStyle/>
          <a:p>
            <a:pPr algn="l"/>
            <a:r>
              <a:rPr lang="en-US" sz="2800" dirty="0">
                <a:solidFill>
                  <a:schemeClr val="accent1"/>
                </a:solidFill>
                <a:latin typeface="Avenir Book" panose="02000503020000020003" pitchFamily="2" charset="0"/>
              </a:rPr>
              <a:t>Esther 3:2-3;</a:t>
            </a:r>
            <a:br>
              <a:rPr lang="en-US" sz="2800" dirty="0">
                <a:solidFill>
                  <a:schemeClr val="accent1"/>
                </a:solidFill>
                <a:latin typeface="Avenir Book" panose="02000503020000020003" pitchFamily="2" charset="0"/>
              </a:rPr>
            </a:br>
            <a:r>
              <a:rPr lang="en-US" sz="2800" dirty="0">
                <a:solidFill>
                  <a:schemeClr val="accent1"/>
                </a:solidFill>
                <a:latin typeface="Avenir Book" panose="02000503020000020003" pitchFamily="2" charset="0"/>
              </a:rPr>
              <a:t>Esther 3:5-6</a:t>
            </a:r>
            <a:br>
              <a:rPr lang="en-US" sz="2800" dirty="0">
                <a:solidFill>
                  <a:schemeClr val="tx2"/>
                </a:solidFill>
                <a:effectLst/>
                <a:latin typeface="Avenir Book" panose="02000503020000020003" pitchFamily="2" charset="0"/>
              </a:rPr>
            </a:br>
            <a:r>
              <a:rPr lang="en-US" sz="2800" b="1" dirty="0">
                <a:solidFill>
                  <a:schemeClr val="accent1"/>
                </a:solidFill>
                <a:effectLst/>
                <a:latin typeface="Avenir Book" panose="02000503020000020003" pitchFamily="2" charset="0"/>
              </a:rPr>
              <a:t>(NLT)</a:t>
            </a:r>
            <a:endParaRPr lang="en-US" sz="2800" dirty="0">
              <a:solidFill>
                <a:srgbClr val="558ED5"/>
              </a:solidFill>
              <a:latin typeface="Avenir Heavy"/>
              <a:cs typeface="Avenir Heavy"/>
            </a:endParaRPr>
          </a:p>
        </p:txBody>
      </p:sp>
      <p:sp>
        <p:nvSpPr>
          <p:cNvPr id="3" name="Subtitle 2"/>
          <p:cNvSpPr>
            <a:spLocks noGrp="1"/>
          </p:cNvSpPr>
          <p:nvPr>
            <p:ph type="subTitle" idx="1"/>
          </p:nvPr>
        </p:nvSpPr>
        <p:spPr>
          <a:xfrm>
            <a:off x="3249387" y="246552"/>
            <a:ext cx="4925657" cy="4518892"/>
          </a:xfrm>
        </p:spPr>
        <p:txBody>
          <a:bodyPr>
            <a:noAutofit/>
          </a:bodyPr>
          <a:lstStyle/>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3:2 All the king’s officials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would bow down before Haman to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show him respect whenever he passed by, for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so the king had commanded. But Mordecai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refused to bow down or show him respect.</a:t>
            </a:r>
          </a:p>
          <a:p>
            <a:pPr algn="l"/>
            <a:endPar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3 Then the palace officials at the king’s gate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asked Mordecai, “Why are you disobeying the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king’s command?”</a:t>
            </a:r>
          </a:p>
          <a:p>
            <a:pPr algn="l"/>
            <a:endPar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3:5 When Haman saw that Mordecai would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not bow down or show him respect, he was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filled with rage.</a:t>
            </a:r>
          </a:p>
          <a:p>
            <a:pPr algn="l"/>
            <a:endPar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6 He had learned of Mordecai’s nationality,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so he decided it was not enough to lay hands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on Mordecai alone. Instead, he looked for a way to destroy all the Jews throughout the entire empire of Xerxes.</a:t>
            </a:r>
          </a:p>
        </p:txBody>
      </p:sp>
      <p:pic>
        <p:nvPicPr>
          <p:cNvPr id="5" name="Picture 4" descr="Precepts_BorderDesign_blu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75" y="5565372"/>
            <a:ext cx="9144000" cy="2362200"/>
          </a:xfrm>
          <a:prstGeom prst="rect">
            <a:avLst/>
          </a:prstGeom>
        </p:spPr>
      </p:pic>
    </p:spTree>
    <p:extLst>
      <p:ext uri="{BB962C8B-B14F-4D97-AF65-F5344CB8AC3E}">
        <p14:creationId xmlns:p14="http://schemas.microsoft.com/office/powerpoint/2010/main" val="2420581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717802"/>
            <a:ext cx="2745987" cy="4147900"/>
          </a:xfrm>
        </p:spPr>
        <p:txBody>
          <a:bodyPr>
            <a:normAutofit/>
          </a:bodyPr>
          <a:lstStyle/>
          <a:p>
            <a:pPr algn="l"/>
            <a:r>
              <a:rPr lang="en-US" sz="2800" dirty="0">
                <a:solidFill>
                  <a:schemeClr val="accent1"/>
                </a:solidFill>
                <a:latin typeface="Avenir Book" panose="02000503020000020003" pitchFamily="2" charset="0"/>
              </a:rPr>
              <a:t>Esther 4:7-10</a:t>
            </a:r>
            <a:br>
              <a:rPr lang="en-US" sz="2800" dirty="0">
                <a:solidFill>
                  <a:schemeClr val="tx2"/>
                </a:solidFill>
                <a:effectLst/>
                <a:latin typeface="Avenir Book" panose="02000503020000020003" pitchFamily="2" charset="0"/>
              </a:rPr>
            </a:br>
            <a:r>
              <a:rPr lang="en-US" sz="2800" b="1" dirty="0">
                <a:solidFill>
                  <a:schemeClr val="accent1"/>
                </a:solidFill>
                <a:effectLst/>
                <a:latin typeface="Avenir Book" panose="02000503020000020003" pitchFamily="2" charset="0"/>
              </a:rPr>
              <a:t>(NLT)</a:t>
            </a:r>
            <a:endParaRPr lang="en-US" sz="2800" dirty="0">
              <a:solidFill>
                <a:srgbClr val="558ED5"/>
              </a:solidFill>
              <a:latin typeface="Avenir Heavy"/>
              <a:cs typeface="Avenir Heavy"/>
            </a:endParaRPr>
          </a:p>
        </p:txBody>
      </p:sp>
      <p:sp>
        <p:nvSpPr>
          <p:cNvPr id="3" name="Subtitle 2"/>
          <p:cNvSpPr>
            <a:spLocks noGrp="1"/>
          </p:cNvSpPr>
          <p:nvPr>
            <p:ph type="subTitle" idx="1"/>
          </p:nvPr>
        </p:nvSpPr>
        <p:spPr>
          <a:xfrm>
            <a:off x="3392091" y="445540"/>
            <a:ext cx="4925657" cy="4518892"/>
          </a:xfrm>
        </p:spPr>
        <p:txBody>
          <a:bodyPr>
            <a:noAutofit/>
          </a:bodyPr>
          <a:lstStyle/>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4:7 Mordecai told him the whole story,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including the exact amount of money Haman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had promised to pay into the royal treasury for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the destruction of the Jews.</a:t>
            </a:r>
          </a:p>
          <a:p>
            <a:pPr algn="l"/>
            <a:endPar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8 Mordecai gave </a:t>
            </a:r>
            <a:r>
              <a:rPr lang="en-US" sz="1700" dirty="0" err="1">
                <a:solidFill>
                  <a:schemeClr val="tx2"/>
                </a:solidFill>
                <a:effectLst/>
                <a:latin typeface="Open Sans" panose="020B0606030504020204" pitchFamily="34" charset="0"/>
                <a:ea typeface="Open Sans" panose="020B0606030504020204" pitchFamily="34" charset="0"/>
                <a:cs typeface="Open Sans" panose="020B0606030504020204" pitchFamily="34" charset="0"/>
              </a:rPr>
              <a:t>Hathach</a:t>
            </a:r>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 a copy of the decree issued in Susa that called for the death of all Jews. He asked </a:t>
            </a:r>
            <a:r>
              <a:rPr lang="en-US" sz="1700" dirty="0" err="1">
                <a:solidFill>
                  <a:schemeClr val="tx2"/>
                </a:solidFill>
                <a:effectLst/>
                <a:latin typeface="Open Sans" panose="020B0606030504020204" pitchFamily="34" charset="0"/>
                <a:ea typeface="Open Sans" panose="020B0606030504020204" pitchFamily="34" charset="0"/>
                <a:cs typeface="Open Sans" panose="020B0606030504020204" pitchFamily="34" charset="0"/>
              </a:rPr>
              <a:t>Hathach</a:t>
            </a:r>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 to show it to Esther and explain the situation to her.  He also asked </a:t>
            </a:r>
            <a:r>
              <a:rPr lang="en-US" sz="1700" dirty="0" err="1">
                <a:solidFill>
                  <a:schemeClr val="tx2"/>
                </a:solidFill>
                <a:effectLst/>
                <a:latin typeface="Open Sans" panose="020B0606030504020204" pitchFamily="34" charset="0"/>
                <a:ea typeface="Open Sans" panose="020B0606030504020204" pitchFamily="34" charset="0"/>
                <a:cs typeface="Open Sans" panose="020B0606030504020204" pitchFamily="34" charset="0"/>
              </a:rPr>
              <a:t>Hathach</a:t>
            </a:r>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 to direct her to go to the king to beg for mercy and plead for her people.</a:t>
            </a:r>
          </a:p>
          <a:p>
            <a:pPr algn="l"/>
            <a:endPar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9 So </a:t>
            </a:r>
            <a:r>
              <a:rPr lang="en-US" sz="1700" dirty="0" err="1">
                <a:solidFill>
                  <a:schemeClr val="tx2"/>
                </a:solidFill>
                <a:effectLst/>
                <a:latin typeface="Open Sans" panose="020B0606030504020204" pitchFamily="34" charset="0"/>
                <a:ea typeface="Open Sans" panose="020B0606030504020204" pitchFamily="34" charset="0"/>
                <a:cs typeface="Open Sans" panose="020B0606030504020204" pitchFamily="34" charset="0"/>
              </a:rPr>
              <a:t>Hathach</a:t>
            </a:r>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 returned to Esther with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Mordecai’s message.</a:t>
            </a:r>
          </a:p>
          <a:p>
            <a:pPr algn="l"/>
            <a:endPar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10 Then Esther told </a:t>
            </a:r>
            <a:r>
              <a:rPr lang="en-US" sz="1700" dirty="0" err="1">
                <a:solidFill>
                  <a:schemeClr val="tx2"/>
                </a:solidFill>
                <a:effectLst/>
                <a:latin typeface="Open Sans" panose="020B0606030504020204" pitchFamily="34" charset="0"/>
                <a:ea typeface="Open Sans" panose="020B0606030504020204" pitchFamily="34" charset="0"/>
                <a:cs typeface="Open Sans" panose="020B0606030504020204" pitchFamily="34" charset="0"/>
              </a:rPr>
              <a:t>Hathach</a:t>
            </a:r>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 to go back and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relay this message to Mordecai:</a:t>
            </a:r>
          </a:p>
        </p:txBody>
      </p:sp>
      <p:pic>
        <p:nvPicPr>
          <p:cNvPr id="5" name="Picture 4" descr="Precepts_BorderDesign_blu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75" y="5792787"/>
            <a:ext cx="9144000" cy="2362200"/>
          </a:xfrm>
          <a:prstGeom prst="rect">
            <a:avLst/>
          </a:prstGeom>
        </p:spPr>
      </p:pic>
    </p:spTree>
    <p:extLst>
      <p:ext uri="{BB962C8B-B14F-4D97-AF65-F5344CB8AC3E}">
        <p14:creationId xmlns:p14="http://schemas.microsoft.com/office/powerpoint/2010/main" val="2166736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717802"/>
            <a:ext cx="2745987" cy="4147900"/>
          </a:xfrm>
        </p:spPr>
        <p:txBody>
          <a:bodyPr>
            <a:normAutofit/>
          </a:bodyPr>
          <a:lstStyle/>
          <a:p>
            <a:pPr algn="l"/>
            <a:r>
              <a:rPr lang="en-US" sz="2800" dirty="0">
                <a:solidFill>
                  <a:schemeClr val="accent1"/>
                </a:solidFill>
                <a:latin typeface="Avenir Book" panose="02000503020000020003" pitchFamily="2" charset="0"/>
              </a:rPr>
              <a:t>Esther 4:11-14</a:t>
            </a:r>
            <a:br>
              <a:rPr lang="en-US" sz="2800" dirty="0">
                <a:solidFill>
                  <a:schemeClr val="tx2"/>
                </a:solidFill>
                <a:effectLst/>
                <a:latin typeface="Avenir Book" panose="02000503020000020003" pitchFamily="2" charset="0"/>
              </a:rPr>
            </a:br>
            <a:r>
              <a:rPr lang="en-US" sz="2800" b="1" dirty="0">
                <a:solidFill>
                  <a:schemeClr val="accent1"/>
                </a:solidFill>
                <a:effectLst/>
                <a:latin typeface="Avenir Book" panose="02000503020000020003" pitchFamily="2" charset="0"/>
              </a:rPr>
              <a:t>(NLT)</a:t>
            </a:r>
            <a:endParaRPr lang="en-US" sz="2800" dirty="0">
              <a:solidFill>
                <a:srgbClr val="558ED5"/>
              </a:solidFill>
              <a:latin typeface="Avenir Heavy"/>
              <a:cs typeface="Avenir Heavy"/>
            </a:endParaRPr>
          </a:p>
        </p:txBody>
      </p:sp>
      <p:sp>
        <p:nvSpPr>
          <p:cNvPr id="3" name="Subtitle 2"/>
          <p:cNvSpPr>
            <a:spLocks noGrp="1"/>
          </p:cNvSpPr>
          <p:nvPr>
            <p:ph type="subTitle" idx="1"/>
          </p:nvPr>
        </p:nvSpPr>
        <p:spPr>
          <a:xfrm>
            <a:off x="3392091" y="90203"/>
            <a:ext cx="4925657" cy="4518892"/>
          </a:xfrm>
        </p:spPr>
        <p:txBody>
          <a:bodyPr>
            <a:noAutofit/>
          </a:bodyPr>
          <a:lstStyle/>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11 “All the king’s officials and even the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people in the provinces know that anyone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who appears before the king in his inner court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without being invited is doomed to die unless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the king holds out his gold scepter. And the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king has not called for me to come to him for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thirty days.”</a:t>
            </a:r>
          </a:p>
          <a:p>
            <a:pPr algn="l"/>
            <a:endPar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12 So </a:t>
            </a:r>
            <a:r>
              <a:rPr lang="en-US" sz="1700" dirty="0" err="1">
                <a:solidFill>
                  <a:schemeClr val="tx2"/>
                </a:solidFill>
                <a:effectLst/>
                <a:latin typeface="Open Sans" panose="020B0606030504020204" pitchFamily="34" charset="0"/>
                <a:ea typeface="Open Sans" panose="020B0606030504020204" pitchFamily="34" charset="0"/>
                <a:cs typeface="Open Sans" panose="020B0606030504020204" pitchFamily="34" charset="0"/>
              </a:rPr>
              <a:t>Hathach</a:t>
            </a:r>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 gave Esther’s message to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Mordecai.</a:t>
            </a:r>
          </a:p>
          <a:p>
            <a:pPr algn="l"/>
            <a:endPar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13 Mordecai sent this reply to Esther: “Don’t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think for a moment that because you’re in the palace you will escape when all other Jews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are killed.</a:t>
            </a:r>
          </a:p>
          <a:p>
            <a:pPr algn="l"/>
            <a:endPar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14 If you keep quiet at a time like this,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deliverance and relief for the Jews will arise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from some other place, but you and your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relatives will die. Who knows if perhaps you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were made queen for just such a time as this?”</a:t>
            </a:r>
          </a:p>
        </p:txBody>
      </p:sp>
      <p:pic>
        <p:nvPicPr>
          <p:cNvPr id="5" name="Picture 4" descr="Precepts_BorderDesign_blu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75" y="5792787"/>
            <a:ext cx="9144000" cy="2362200"/>
          </a:xfrm>
          <a:prstGeom prst="rect">
            <a:avLst/>
          </a:prstGeom>
        </p:spPr>
      </p:pic>
    </p:spTree>
    <p:extLst>
      <p:ext uri="{BB962C8B-B14F-4D97-AF65-F5344CB8AC3E}">
        <p14:creationId xmlns:p14="http://schemas.microsoft.com/office/powerpoint/2010/main" val="1617245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717802"/>
            <a:ext cx="2745987" cy="4147900"/>
          </a:xfrm>
        </p:spPr>
        <p:txBody>
          <a:bodyPr>
            <a:normAutofit/>
          </a:bodyPr>
          <a:lstStyle/>
          <a:p>
            <a:pPr algn="l"/>
            <a:r>
              <a:rPr lang="en-US" sz="2800" dirty="0">
                <a:solidFill>
                  <a:schemeClr val="accent1"/>
                </a:solidFill>
                <a:latin typeface="Avenir Book" panose="02000503020000020003" pitchFamily="2" charset="0"/>
              </a:rPr>
              <a:t>Esther 4:15-16</a:t>
            </a:r>
            <a:br>
              <a:rPr lang="en-US" sz="2800" dirty="0">
                <a:solidFill>
                  <a:schemeClr val="tx2"/>
                </a:solidFill>
                <a:effectLst/>
                <a:latin typeface="Avenir Book" panose="02000503020000020003" pitchFamily="2" charset="0"/>
              </a:rPr>
            </a:br>
            <a:r>
              <a:rPr lang="en-US" sz="2800" b="1" dirty="0">
                <a:solidFill>
                  <a:schemeClr val="accent1"/>
                </a:solidFill>
                <a:effectLst/>
                <a:latin typeface="Avenir Book" panose="02000503020000020003" pitchFamily="2" charset="0"/>
              </a:rPr>
              <a:t>(NLT)</a:t>
            </a:r>
            <a:endParaRPr lang="en-US" sz="2800" dirty="0">
              <a:solidFill>
                <a:srgbClr val="558ED5"/>
              </a:solidFill>
              <a:latin typeface="Avenir Heavy"/>
              <a:cs typeface="Avenir Heavy"/>
            </a:endParaRPr>
          </a:p>
        </p:txBody>
      </p:sp>
      <p:sp>
        <p:nvSpPr>
          <p:cNvPr id="3" name="Subtitle 2"/>
          <p:cNvSpPr>
            <a:spLocks noGrp="1"/>
          </p:cNvSpPr>
          <p:nvPr>
            <p:ph type="subTitle" idx="1"/>
          </p:nvPr>
        </p:nvSpPr>
        <p:spPr>
          <a:xfrm>
            <a:off x="3532544" y="1350464"/>
            <a:ext cx="4925657" cy="4518892"/>
          </a:xfrm>
        </p:spPr>
        <p:txBody>
          <a:bodyPr>
            <a:noAutofit/>
          </a:bodyPr>
          <a:lstStyle/>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15 Then Esther sent this reply to Mordecai:</a:t>
            </a:r>
          </a:p>
          <a:p>
            <a:pPr algn="l"/>
            <a:endPar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16 “Go and gather together all the Jews of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Susa and fast for me. Do not eat or drink for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three days, night or day. My maids and I will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do the same. And then, though it is against the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law, I will go in to see the king. If I must die, I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must die.”</a:t>
            </a:r>
          </a:p>
        </p:txBody>
      </p:sp>
      <p:pic>
        <p:nvPicPr>
          <p:cNvPr id="5" name="Picture 4" descr="Precepts_BorderDesign_blu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75" y="5792787"/>
            <a:ext cx="9144000" cy="2362200"/>
          </a:xfrm>
          <a:prstGeom prst="rect">
            <a:avLst/>
          </a:prstGeom>
        </p:spPr>
      </p:pic>
    </p:spTree>
    <p:extLst>
      <p:ext uri="{BB962C8B-B14F-4D97-AF65-F5344CB8AC3E}">
        <p14:creationId xmlns:p14="http://schemas.microsoft.com/office/powerpoint/2010/main" val="3021110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17375E"/>
                </a:solidFill>
                <a:latin typeface="Avenir Heavy"/>
                <a:cs typeface="Avenir Heavy"/>
              </a:rPr>
              <a:t>DISCUSSION QUESTIONS</a:t>
            </a:r>
          </a:p>
        </p:txBody>
      </p:sp>
      <p:sp>
        <p:nvSpPr>
          <p:cNvPr id="3" name="Content Placeholder 2"/>
          <p:cNvSpPr>
            <a:spLocks noGrp="1"/>
          </p:cNvSpPr>
          <p:nvPr>
            <p:ph idx="1"/>
          </p:nvPr>
        </p:nvSpPr>
        <p:spPr>
          <a:xfrm>
            <a:off x="1124605" y="1444585"/>
            <a:ext cx="7562195" cy="4525963"/>
          </a:xfrm>
        </p:spPr>
        <p:txBody>
          <a:bodyPr>
            <a:noAutofit/>
          </a:bodyPr>
          <a:lstStyle/>
          <a:p>
            <a:pPr marL="457200" indent="-457200">
              <a:buFont typeface="+mj-lt"/>
              <a:buAutoNum type="arabicPeriod"/>
            </a:pPr>
            <a:r>
              <a:rPr lang="en-US" sz="1800" dirty="0">
                <a:effectLst/>
                <a:latin typeface="Open Sans" panose="020B0606030504020204" pitchFamily="34" charset="0"/>
                <a:ea typeface="Open Sans" panose="020B0606030504020204" pitchFamily="34" charset="0"/>
                <a:cs typeface="Open Sans" panose="020B0606030504020204" pitchFamily="34" charset="0"/>
              </a:rPr>
              <a:t>Why do you think Mordecai refused to honor Haman?</a:t>
            </a:r>
          </a:p>
          <a:p>
            <a:pPr marL="457200" indent="-457200">
              <a:buFont typeface="+mj-lt"/>
              <a:buAutoNum type="arabicPeriod"/>
            </a:pPr>
            <a:endParaRPr lang="en-US" sz="1800" dirty="0">
              <a:latin typeface="Open Sans" panose="020B0606030504020204" pitchFamily="34" charset="0"/>
              <a:ea typeface="Open Sans" panose="020B0606030504020204" pitchFamily="34" charset="0"/>
              <a:cs typeface="Open Sans" panose="020B0606030504020204" pitchFamily="34" charset="0"/>
            </a:endParaRPr>
          </a:p>
          <a:p>
            <a:pPr marL="457200" indent="-457200">
              <a:buFont typeface="+mj-lt"/>
              <a:buAutoNum type="arabicPeriod"/>
            </a:pPr>
            <a:r>
              <a:rPr lang="en-US" sz="1800" dirty="0">
                <a:latin typeface="Open Sans" panose="020B0606030504020204" pitchFamily="34" charset="0"/>
                <a:ea typeface="Open Sans" panose="020B0606030504020204" pitchFamily="34" charset="0"/>
                <a:cs typeface="Open Sans" panose="020B0606030504020204" pitchFamily="34" charset="0"/>
              </a:rPr>
              <a:t>Why </a:t>
            </a:r>
            <a:r>
              <a:rPr lang="en-US" sz="1800" dirty="0">
                <a:effectLst/>
                <a:latin typeface="Open Sans" panose="020B0606030504020204" pitchFamily="34" charset="0"/>
                <a:ea typeface="Open Sans" panose="020B0606030504020204" pitchFamily="34" charset="0"/>
                <a:cs typeface="Open Sans" panose="020B0606030504020204" pitchFamily="34" charset="0"/>
              </a:rPr>
              <a:t>do you think Haman would allow his quarrel with Mordecai to spill over onto all the Jews? </a:t>
            </a:r>
          </a:p>
          <a:p>
            <a:pPr marL="457200" indent="-457200">
              <a:buFont typeface="+mj-lt"/>
              <a:buAutoNum type="arabicPeriod"/>
            </a:pPr>
            <a:endParaRPr lang="en-US" sz="1800" dirty="0">
              <a:effectLst/>
              <a:latin typeface="Open Sans" panose="020B0606030504020204" pitchFamily="34" charset="0"/>
              <a:ea typeface="Open Sans" panose="020B0606030504020204" pitchFamily="34" charset="0"/>
              <a:cs typeface="Open Sans" panose="020B0606030504020204" pitchFamily="34" charset="0"/>
            </a:endParaRPr>
          </a:p>
          <a:p>
            <a:pPr marL="457200" indent="-457200">
              <a:buFont typeface="+mj-lt"/>
              <a:buAutoNum type="arabicPeriod"/>
            </a:pPr>
            <a:r>
              <a:rPr lang="en-US" sz="1800" dirty="0">
                <a:effectLst/>
                <a:latin typeface="Open Sans" panose="020B0606030504020204" pitchFamily="34" charset="0"/>
                <a:ea typeface="Open Sans" panose="020B0606030504020204" pitchFamily="34" charset="0"/>
                <a:cs typeface="Open Sans" panose="020B0606030504020204" pitchFamily="34" charset="0"/>
              </a:rPr>
              <a:t>What factors contributed to Esther’s fears? </a:t>
            </a:r>
          </a:p>
          <a:p>
            <a:pPr marL="457200" indent="-457200">
              <a:buFont typeface="+mj-lt"/>
              <a:buAutoNum type="arabicPeriod"/>
            </a:pPr>
            <a:endParaRPr lang="en-US" sz="1800" dirty="0">
              <a:effectLst/>
              <a:latin typeface="Open Sans" panose="020B0606030504020204" pitchFamily="34" charset="0"/>
              <a:ea typeface="Open Sans" panose="020B0606030504020204" pitchFamily="34" charset="0"/>
              <a:cs typeface="Open Sans" panose="020B0606030504020204" pitchFamily="34" charset="0"/>
            </a:endParaRPr>
          </a:p>
          <a:p>
            <a:pPr marL="457200" indent="-457200">
              <a:buFont typeface="+mj-lt"/>
              <a:buAutoNum type="arabicPeriod"/>
            </a:pPr>
            <a:r>
              <a:rPr lang="en-US" sz="1800" dirty="0">
                <a:effectLst/>
                <a:latin typeface="Open Sans" panose="020B0606030504020204" pitchFamily="34" charset="0"/>
                <a:ea typeface="Open Sans" panose="020B0606030504020204" pitchFamily="34" charset="0"/>
                <a:cs typeface="Open Sans" panose="020B0606030504020204" pitchFamily="34" charset="0"/>
              </a:rPr>
              <a:t>What would you have done differently, had you been in Esther’s shoes? </a:t>
            </a:r>
          </a:p>
          <a:p>
            <a:pPr marL="457200" indent="-457200">
              <a:buFont typeface="+mj-lt"/>
              <a:buAutoNum type="arabicPeriod"/>
            </a:pPr>
            <a:endParaRPr lang="en-US" sz="1800" dirty="0">
              <a:effectLst/>
              <a:latin typeface="Open Sans" panose="020B0606030504020204" pitchFamily="34" charset="0"/>
              <a:ea typeface="Open Sans" panose="020B0606030504020204" pitchFamily="34" charset="0"/>
              <a:cs typeface="Open Sans" panose="020B0606030504020204" pitchFamily="34" charset="0"/>
            </a:endParaRPr>
          </a:p>
          <a:p>
            <a:pPr marL="457200" indent="-457200">
              <a:buFont typeface="+mj-lt"/>
              <a:buAutoNum type="arabicPeriod"/>
            </a:pPr>
            <a:r>
              <a:rPr lang="en-US" sz="1800" dirty="0">
                <a:effectLst/>
                <a:latin typeface="Open Sans" panose="020B0606030504020204" pitchFamily="34" charset="0"/>
                <a:ea typeface="Open Sans" panose="020B0606030504020204" pitchFamily="34" charset="0"/>
                <a:cs typeface="Open Sans" panose="020B0606030504020204" pitchFamily="34" charset="0"/>
              </a:rPr>
              <a:t>What do you think motivated Mordecai to want to keep Esther’s nationality a secret?</a:t>
            </a:r>
          </a:p>
          <a:p>
            <a:pPr marL="457200" indent="-457200">
              <a:buFont typeface="+mj-lt"/>
              <a:buAutoNum type="arabicPeriod"/>
            </a:pPr>
            <a:endParaRPr lang="en-US" sz="1800" dirty="0">
              <a:effectLst/>
              <a:latin typeface="Open Sans" panose="020B0606030504020204" pitchFamily="34" charset="0"/>
              <a:ea typeface="Open Sans" panose="020B0606030504020204" pitchFamily="34" charset="0"/>
              <a:cs typeface="Open Sans" panose="020B0606030504020204" pitchFamily="34" charset="0"/>
            </a:endParaRPr>
          </a:p>
          <a:p>
            <a:pPr marL="457200" indent="-457200">
              <a:buFont typeface="+mj-lt"/>
              <a:buAutoNum type="arabicPeriod"/>
            </a:pPr>
            <a:r>
              <a:rPr lang="en-US" sz="1800" dirty="0">
                <a:effectLst/>
                <a:latin typeface="Open Sans" panose="020B0606030504020204" pitchFamily="34" charset="0"/>
                <a:ea typeface="Open Sans" panose="020B0606030504020204" pitchFamily="34" charset="0"/>
                <a:cs typeface="Open Sans" panose="020B0606030504020204" pitchFamily="34" charset="0"/>
              </a:rPr>
              <a:t>What part did the fast play in Esther’s situation?</a:t>
            </a:r>
          </a:p>
        </p:txBody>
      </p:sp>
      <p:pic>
        <p:nvPicPr>
          <p:cNvPr id="5" name="Picture 4" descr="Precepts_BorderDesign_BlueR.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86412"/>
            <a:ext cx="9144000" cy="1271587"/>
          </a:xfrm>
          <a:prstGeom prst="rect">
            <a:avLst/>
          </a:prstGeom>
        </p:spPr>
      </p:pic>
    </p:spTree>
    <p:extLst>
      <p:ext uri="{BB962C8B-B14F-4D97-AF65-F5344CB8AC3E}">
        <p14:creationId xmlns:p14="http://schemas.microsoft.com/office/powerpoint/2010/main" val="3034331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470025"/>
          </a:xfrm>
        </p:spPr>
        <p:txBody>
          <a:bodyPr>
            <a:normAutofit/>
          </a:bodyPr>
          <a:lstStyle/>
          <a:p>
            <a:r>
              <a:rPr lang="en-US" sz="3600" b="1" spc="200" dirty="0">
                <a:solidFill>
                  <a:schemeClr val="tx2">
                    <a:lumMod val="75000"/>
                  </a:schemeClr>
                </a:solidFill>
                <a:latin typeface="Avenir Heavy"/>
                <a:cs typeface="Avenir Heavy"/>
              </a:rPr>
              <a:t>APPLICATION FOR ACTIVATION</a:t>
            </a:r>
            <a:endParaRPr lang="en-US" sz="3600" dirty="0">
              <a:solidFill>
                <a:schemeClr val="tx2">
                  <a:lumMod val="75000"/>
                </a:schemeClr>
              </a:solidFill>
              <a:latin typeface="Avenir Heavy"/>
              <a:cs typeface="Avenir Heavy"/>
            </a:endParaRPr>
          </a:p>
        </p:txBody>
      </p:sp>
      <p:sp>
        <p:nvSpPr>
          <p:cNvPr id="3" name="Subtitle 2"/>
          <p:cNvSpPr>
            <a:spLocks noGrp="1"/>
          </p:cNvSpPr>
          <p:nvPr>
            <p:ph type="subTitle" idx="1"/>
          </p:nvPr>
        </p:nvSpPr>
        <p:spPr>
          <a:xfrm>
            <a:off x="685800" y="1201654"/>
            <a:ext cx="7772400" cy="2975070"/>
          </a:xfrm>
        </p:spPr>
        <p:txBody>
          <a:bodyPr>
            <a:noAutofit/>
          </a:bodyPr>
          <a:lstStyle/>
          <a:p>
            <a:pPr algn="l"/>
            <a:r>
              <a:rPr lang="en-US" sz="20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Think about a defining moment in your life—a time when you had to make a decision and God’s guidance was not as clear as you would have liked. What things influenced your decision? Now consider the lessons you have learned from the Book of Esther about dealing with impossible situations. Determine from the Book of Esther how to deal with impossible situations, and apply these lessons when you are faced with difficult decisions in the future. </a:t>
            </a:r>
            <a:endParaRPr lang="en-US" sz="2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6" name="Picture 5" descr="Precepts_BorderDesign_blu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95800"/>
            <a:ext cx="9144000" cy="2362200"/>
          </a:xfrm>
          <a:prstGeom prst="rect">
            <a:avLst/>
          </a:prstGeom>
        </p:spPr>
      </p:pic>
    </p:spTree>
    <p:extLst>
      <p:ext uri="{BB962C8B-B14F-4D97-AF65-F5344CB8AC3E}">
        <p14:creationId xmlns:p14="http://schemas.microsoft.com/office/powerpoint/2010/main" val="19397340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13833</TotalTime>
  <Words>663</Words>
  <Application>Microsoft Macintosh PowerPoint</Application>
  <PresentationFormat>On-screen Show (4:3)</PresentationFormat>
  <Paragraphs>79</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Avenir Book</vt:lpstr>
      <vt:lpstr>Avenir Heavy</vt:lpstr>
      <vt:lpstr>Calibri</vt:lpstr>
      <vt:lpstr>Franklin Gothic Book</vt:lpstr>
      <vt:lpstr>Open Sans</vt:lpstr>
      <vt:lpstr>Office Theme</vt:lpstr>
      <vt:lpstr>A Time For Courage </vt:lpstr>
      <vt:lpstr>Opening Question</vt:lpstr>
      <vt:lpstr>Esther 3:2-3; Esther 3:5-6 (NLT)</vt:lpstr>
      <vt:lpstr>Esther 4:7-10 (NLT)</vt:lpstr>
      <vt:lpstr>Esther 4:11-14 (NLT)</vt:lpstr>
      <vt:lpstr>Esther 4:15-16 (NLT)</vt:lpstr>
      <vt:lpstr>DISCUSSION QUESTIONS</vt:lpstr>
      <vt:lpstr>APPLICATION FOR ACTIVATION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 Young</dc:creator>
  <cp:lastModifiedBy>Shari Noland</cp:lastModifiedBy>
  <cp:revision>33</cp:revision>
  <dcterms:created xsi:type="dcterms:W3CDTF">2021-03-29T21:06:10Z</dcterms:created>
  <dcterms:modified xsi:type="dcterms:W3CDTF">2023-07-05T16:14:17Z</dcterms:modified>
</cp:coreProperties>
</file>