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3" r:id="rId5"/>
    <p:sldId id="259" r:id="rId6"/>
    <p:sldId id="262"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710"/>
  </p:normalViewPr>
  <p:slideViewPr>
    <p:cSldViewPr snapToGrid="0" snapToObjects="1">
      <p:cViewPr varScale="1">
        <p:scale>
          <a:sx n="128" d="100"/>
          <a:sy n="128" d="100"/>
        </p:scale>
        <p:origin x="272"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F31010-9AB4-A643-91CF-56ADE3787CD3}" type="datetimeFigureOut">
              <a:rPr lang="en-US" smtClean="0"/>
              <a:t>1/18/23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1627260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1/18/23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81628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1/18/23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858096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1/18/23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067659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F31010-9AB4-A643-91CF-56ADE3787CD3}" type="datetimeFigureOut">
              <a:rPr lang="en-US" smtClean="0"/>
              <a:t>1/18/23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998761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F31010-9AB4-A643-91CF-56ADE3787CD3}" type="datetimeFigureOut">
              <a:rPr lang="en-US" smtClean="0"/>
              <a:t>1/18/23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549504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F31010-9AB4-A643-91CF-56ADE3787CD3}" type="datetimeFigureOut">
              <a:rPr lang="en-US" smtClean="0"/>
              <a:t>1/18/23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41676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F31010-9AB4-A643-91CF-56ADE3787CD3}" type="datetimeFigureOut">
              <a:rPr lang="en-US" smtClean="0"/>
              <a:t>1/18/23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1335892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31010-9AB4-A643-91CF-56ADE3787CD3}" type="datetimeFigureOut">
              <a:rPr lang="en-US" smtClean="0"/>
              <a:t>1/18/23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225042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F31010-9AB4-A643-91CF-56ADE3787CD3}" type="datetimeFigureOut">
              <a:rPr lang="en-US" smtClean="0"/>
              <a:t>1/18/23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911382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F31010-9AB4-A643-91CF-56ADE3787CD3}" type="datetimeFigureOut">
              <a:rPr lang="en-US" smtClean="0"/>
              <a:t>1/18/23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761261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F31010-9AB4-A643-91CF-56ADE3787CD3}" type="datetimeFigureOut">
              <a:rPr lang="en-US" smtClean="0"/>
              <a:t>1/18/23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9890CB-6D00-D54D-AB8B-68574E780E39}" type="slidenum">
              <a:rPr lang="en-US" smtClean="0"/>
              <a:t>‹#›</a:t>
            </a:fld>
            <a:endParaRPr lang="en-US"/>
          </a:p>
        </p:txBody>
      </p:sp>
    </p:spTree>
    <p:extLst>
      <p:ext uri="{BB962C8B-B14F-4D97-AF65-F5344CB8AC3E}">
        <p14:creationId xmlns:p14="http://schemas.microsoft.com/office/powerpoint/2010/main" val="468608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3015" y="2595552"/>
            <a:ext cx="7772400" cy="1470025"/>
          </a:xfrm>
        </p:spPr>
        <p:txBody>
          <a:bodyPr>
            <a:normAutofit fontScale="90000"/>
          </a:bodyPr>
          <a:lstStyle/>
          <a:p>
            <a:pPr algn="l"/>
            <a:r>
              <a:rPr lang="en-US" dirty="0">
                <a:solidFill>
                  <a:schemeClr val="tx2">
                    <a:lumMod val="75000"/>
                  </a:schemeClr>
                </a:solidFill>
                <a:latin typeface="Avenir Heavy"/>
                <a:cs typeface="Avenir Heavy"/>
              </a:rPr>
              <a:t>Spiritual Disciplines for </a:t>
            </a:r>
            <a:br>
              <a:rPr lang="en-US" dirty="0">
                <a:solidFill>
                  <a:schemeClr val="tx2">
                    <a:lumMod val="75000"/>
                  </a:schemeClr>
                </a:solidFill>
                <a:latin typeface="Avenir Heavy"/>
                <a:cs typeface="Avenir Heavy"/>
              </a:rPr>
            </a:br>
            <a:r>
              <a:rPr lang="en-US" dirty="0">
                <a:solidFill>
                  <a:schemeClr val="tx2">
                    <a:lumMod val="75000"/>
                  </a:schemeClr>
                </a:solidFill>
                <a:latin typeface="Avenir Heavy"/>
                <a:cs typeface="Avenir Heavy"/>
              </a:rPr>
              <a:t>New Life</a:t>
            </a:r>
            <a:br>
              <a:rPr lang="en-US" dirty="0">
                <a:solidFill>
                  <a:schemeClr val="tx2">
                    <a:lumMod val="75000"/>
                  </a:schemeClr>
                </a:solidFill>
                <a:latin typeface="Avenir Heavy"/>
                <a:cs typeface="Avenir Heavy"/>
              </a:rPr>
            </a:br>
            <a:endParaRPr lang="en-US" dirty="0">
              <a:solidFill>
                <a:schemeClr val="tx2">
                  <a:lumMod val="75000"/>
                </a:schemeClr>
              </a:solidFill>
              <a:latin typeface="Avenir Heavy"/>
              <a:cs typeface="Avenir Heavy"/>
            </a:endParaRPr>
          </a:p>
        </p:txBody>
      </p:sp>
      <p:sp>
        <p:nvSpPr>
          <p:cNvPr id="3" name="Subtitle 2"/>
          <p:cNvSpPr>
            <a:spLocks noGrp="1"/>
          </p:cNvSpPr>
          <p:nvPr>
            <p:ph type="subTitle" idx="1"/>
          </p:nvPr>
        </p:nvSpPr>
        <p:spPr>
          <a:xfrm>
            <a:off x="749143" y="3765078"/>
            <a:ext cx="6344672" cy="858053"/>
          </a:xfrm>
        </p:spPr>
        <p:txBody>
          <a:bodyPr>
            <a:normAutofit/>
          </a:bodyPr>
          <a:lstStyle/>
          <a:p>
            <a:pPr algn="l">
              <a:lnSpc>
                <a:spcPct val="108000"/>
              </a:lnSpc>
            </a:pPr>
            <a:r>
              <a:rPr lang="en-US" sz="2000" b="1" dirty="0">
                <a:solidFill>
                  <a:srgbClr val="17375E"/>
                </a:solidFill>
                <a:latin typeface="Franklin Gothic Book" panose="020B0503020102020204" pitchFamily="34" charset="0"/>
              </a:rPr>
              <a:t>February 26, 2023</a:t>
            </a:r>
            <a:endParaRPr lang="en-US" sz="2000" dirty="0"/>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
        <p:nvSpPr>
          <p:cNvPr id="6" name="TextBox 5"/>
          <p:cNvSpPr txBox="1"/>
          <p:nvPr/>
        </p:nvSpPr>
        <p:spPr>
          <a:xfrm>
            <a:off x="6164372" y="185494"/>
            <a:ext cx="2725453" cy="1107996"/>
          </a:xfrm>
          <a:prstGeom prst="rect">
            <a:avLst/>
          </a:prstGeom>
          <a:noFill/>
        </p:spPr>
        <p:txBody>
          <a:bodyPr wrap="square" rtlCol="0">
            <a:spAutoFit/>
          </a:bodyPr>
          <a:lstStyle/>
          <a:p>
            <a:pPr algn="r"/>
            <a:r>
              <a:rPr lang="en-US" sz="1400" b="1" dirty="0">
                <a:solidFill>
                  <a:schemeClr val="tx2">
                    <a:lumMod val="75000"/>
                  </a:schemeClr>
                </a:solidFill>
                <a:latin typeface="Franklin Gothic Book" panose="020B0503020102020204" pitchFamily="34" charset="0"/>
              </a:rPr>
              <a:t>Winter Quarter</a:t>
            </a:r>
          </a:p>
          <a:p>
            <a:pPr algn="r"/>
            <a:r>
              <a:rPr lang="en-US" sz="2000" b="1" dirty="0">
                <a:solidFill>
                  <a:srgbClr val="558ED5"/>
                </a:solidFill>
                <a:latin typeface="Franklin Gothic Book" panose="020B0503020102020204" pitchFamily="34" charset="0"/>
              </a:rPr>
              <a:t>Lesson 13</a:t>
            </a:r>
          </a:p>
          <a:p>
            <a:pPr algn="r"/>
            <a:endParaRPr lang="en-US" sz="1400" b="1" dirty="0">
              <a:solidFill>
                <a:srgbClr val="0000FF"/>
              </a:solidFill>
              <a:latin typeface="Franklin Gothic Book" panose="020B0503020102020204" pitchFamily="34" charset="0"/>
            </a:endParaRPr>
          </a:p>
          <a:p>
            <a:pPr algn="r"/>
            <a:endParaRPr lang="en-US" dirty="0"/>
          </a:p>
        </p:txBody>
      </p:sp>
    </p:spTree>
    <p:extLst>
      <p:ext uri="{BB962C8B-B14F-4D97-AF65-F5344CB8AC3E}">
        <p14:creationId xmlns:p14="http://schemas.microsoft.com/office/powerpoint/2010/main" val="1922759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8286"/>
            <a:ext cx="7772400" cy="1470025"/>
          </a:xfrm>
        </p:spPr>
        <p:txBody>
          <a:bodyPr/>
          <a:lstStyle/>
          <a:p>
            <a:r>
              <a:rPr lang="en-US" dirty="0">
                <a:solidFill>
                  <a:schemeClr val="tx2">
                    <a:lumMod val="75000"/>
                  </a:schemeClr>
                </a:solidFill>
                <a:latin typeface="Avenir Heavy"/>
                <a:cs typeface="Avenir Heavy"/>
              </a:rPr>
              <a:t>Opening Question</a:t>
            </a:r>
          </a:p>
        </p:txBody>
      </p:sp>
      <p:sp>
        <p:nvSpPr>
          <p:cNvPr id="3" name="Subtitle 2"/>
          <p:cNvSpPr>
            <a:spLocks noGrp="1"/>
          </p:cNvSpPr>
          <p:nvPr>
            <p:ph type="subTitle" idx="1"/>
          </p:nvPr>
        </p:nvSpPr>
        <p:spPr>
          <a:xfrm>
            <a:off x="2156460" y="2098311"/>
            <a:ext cx="4831080" cy="1752600"/>
          </a:xfrm>
        </p:spPr>
        <p:txBody>
          <a:bodyPr>
            <a:noAutofit/>
          </a:bodyPr>
          <a:lstStyle/>
          <a:p>
            <a:pPr rtl="0" fontAlgn="base">
              <a:spcBef>
                <a:spcPts val="0"/>
              </a:spcBef>
              <a:spcAft>
                <a:spcPts val="0"/>
              </a:spcAft>
            </a:pPr>
            <a:r>
              <a:rPr lang="en-US" sz="3600" b="1" dirty="0">
                <a:solidFill>
                  <a:schemeClr val="accent1"/>
                </a:solidFill>
                <a:latin typeface="Open Sans" panose="020B0606030504020204" pitchFamily="34" charset="0"/>
              </a:rPr>
              <a:t>W</a:t>
            </a:r>
            <a:r>
              <a:rPr lang="en-US" sz="3600" b="1" i="0" u="none" strike="noStrike" dirty="0">
                <a:solidFill>
                  <a:schemeClr val="accent1"/>
                </a:solidFill>
                <a:effectLst/>
                <a:latin typeface="Open Sans" panose="020B0606030504020204" pitchFamily="34" charset="0"/>
              </a:rPr>
              <a:t>hat spiritual disciplines do you practice?</a:t>
            </a:r>
          </a:p>
        </p:txBody>
      </p:sp>
      <p:pic>
        <p:nvPicPr>
          <p:cNvPr id="6" name="Picture 5"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Tree>
    <p:extLst>
      <p:ext uri="{BB962C8B-B14F-4D97-AF65-F5344CB8AC3E}">
        <p14:creationId xmlns:p14="http://schemas.microsoft.com/office/powerpoint/2010/main" val="353959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664546"/>
            <a:ext cx="2745987" cy="4147900"/>
          </a:xfrm>
        </p:spPr>
        <p:txBody>
          <a:bodyPr>
            <a:normAutofit/>
          </a:bodyPr>
          <a:lstStyle/>
          <a:p>
            <a:pPr algn="l"/>
            <a:r>
              <a:rPr lang="en-US" sz="2800" b="1" dirty="0">
                <a:solidFill>
                  <a:schemeClr val="accent1"/>
                </a:solidFill>
                <a:effectLst/>
                <a:latin typeface="Avenir Book" panose="02000503020000020003" pitchFamily="2" charset="0"/>
              </a:rPr>
              <a:t>COLOSSIANS 4:2-4 (NLT)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385498" y="1314248"/>
            <a:ext cx="4653435" cy="3539311"/>
          </a:xfrm>
        </p:spPr>
        <p:txBody>
          <a:bodyPr>
            <a:noAutofit/>
          </a:bodyPr>
          <a:lstStyle/>
          <a:p>
            <a:pPr algn="l"/>
            <a:r>
              <a:rPr lang="en-US" sz="1800" dirty="0">
                <a:solidFill>
                  <a:schemeClr val="accent1"/>
                </a:solidFill>
                <a:effectLst/>
              </a:rPr>
              <a:t>2 Devote yourselves to prayer with an alert mind and a thankful heart.</a:t>
            </a:r>
          </a:p>
          <a:p>
            <a:pPr algn="l"/>
            <a:endParaRPr lang="en-US" sz="1800" dirty="0">
              <a:solidFill>
                <a:schemeClr val="accent1"/>
              </a:solidFill>
              <a:effectLst/>
            </a:endParaRPr>
          </a:p>
          <a:p>
            <a:pPr algn="l"/>
            <a:r>
              <a:rPr lang="en-US" sz="1800" dirty="0">
                <a:solidFill>
                  <a:schemeClr val="accent1"/>
                </a:solidFill>
                <a:effectLst/>
              </a:rPr>
              <a:t>3 Pray for us, too, that God will give us many</a:t>
            </a:r>
          </a:p>
          <a:p>
            <a:pPr algn="l"/>
            <a:r>
              <a:rPr lang="en-US" sz="1800" dirty="0">
                <a:solidFill>
                  <a:schemeClr val="accent1"/>
                </a:solidFill>
                <a:effectLst/>
              </a:rPr>
              <a:t>opportunities to speak about his mysterious</a:t>
            </a:r>
          </a:p>
          <a:p>
            <a:pPr algn="l"/>
            <a:r>
              <a:rPr lang="en-US" sz="1800" dirty="0">
                <a:solidFill>
                  <a:schemeClr val="accent1"/>
                </a:solidFill>
                <a:effectLst/>
              </a:rPr>
              <a:t>plan concerning Christ. That is why I am here</a:t>
            </a:r>
          </a:p>
          <a:p>
            <a:pPr algn="l"/>
            <a:r>
              <a:rPr lang="en-US" sz="1800" dirty="0">
                <a:solidFill>
                  <a:schemeClr val="accent1"/>
                </a:solidFill>
                <a:effectLst/>
              </a:rPr>
              <a:t>in chains.  </a:t>
            </a:r>
          </a:p>
          <a:p>
            <a:pPr algn="l"/>
            <a:endParaRPr lang="en-US" sz="1800" dirty="0">
              <a:solidFill>
                <a:schemeClr val="accent1"/>
              </a:solidFill>
              <a:effectLst/>
            </a:endParaRPr>
          </a:p>
          <a:p>
            <a:pPr algn="l"/>
            <a:r>
              <a:rPr lang="en-US" sz="1800" dirty="0">
                <a:solidFill>
                  <a:schemeClr val="accent1"/>
                </a:solidFill>
                <a:effectLst/>
              </a:rPr>
              <a:t>4 Pray that I will proclaim this message as</a:t>
            </a:r>
          </a:p>
          <a:p>
            <a:pPr algn="l"/>
            <a:r>
              <a:rPr lang="en-US" sz="1800" dirty="0">
                <a:solidFill>
                  <a:schemeClr val="accent1"/>
                </a:solidFill>
                <a:effectLst/>
              </a:rPr>
              <a:t>clearly as I should.</a:t>
            </a: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81369"/>
            <a:ext cx="9144000" cy="2362200"/>
          </a:xfrm>
          <a:prstGeom prst="rect">
            <a:avLst/>
          </a:prstGeom>
        </p:spPr>
      </p:pic>
    </p:spTree>
    <p:extLst>
      <p:ext uri="{BB962C8B-B14F-4D97-AF65-F5344CB8AC3E}">
        <p14:creationId xmlns:p14="http://schemas.microsoft.com/office/powerpoint/2010/main" val="3264347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1242058"/>
            <a:ext cx="2745987" cy="4147900"/>
          </a:xfrm>
        </p:spPr>
        <p:txBody>
          <a:bodyPr>
            <a:normAutofit/>
          </a:bodyPr>
          <a:lstStyle/>
          <a:p>
            <a:pPr algn="l"/>
            <a:r>
              <a:rPr lang="en-US" sz="2800" b="1" dirty="0">
                <a:solidFill>
                  <a:schemeClr val="accent1"/>
                </a:solidFill>
                <a:effectLst/>
                <a:latin typeface="Avenir Book" panose="02000503020000020003" pitchFamily="2" charset="0"/>
              </a:rPr>
              <a:t>COLOSSIANS 4:5-6 (NLT)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431786" y="1933367"/>
            <a:ext cx="4653435" cy="2765281"/>
          </a:xfrm>
        </p:spPr>
        <p:txBody>
          <a:bodyPr>
            <a:noAutofit/>
          </a:bodyPr>
          <a:lstStyle/>
          <a:p>
            <a:pPr algn="l"/>
            <a:endParaRPr lang="en-US" sz="1800" dirty="0">
              <a:solidFill>
                <a:schemeClr val="accent1"/>
              </a:solidFill>
              <a:effectLst/>
            </a:endParaRPr>
          </a:p>
          <a:p>
            <a:pPr algn="l"/>
            <a:r>
              <a:rPr lang="en-US" sz="1800" dirty="0">
                <a:solidFill>
                  <a:schemeClr val="accent1"/>
                </a:solidFill>
                <a:effectLst/>
              </a:rPr>
              <a:t>5 Live wisely among those who are not</a:t>
            </a:r>
          </a:p>
          <a:p>
            <a:pPr algn="l"/>
            <a:r>
              <a:rPr lang="en-US" sz="1800" dirty="0">
                <a:solidFill>
                  <a:schemeClr val="accent1"/>
                </a:solidFill>
                <a:effectLst/>
              </a:rPr>
              <a:t>believers, and make the most of every opportunity.</a:t>
            </a:r>
          </a:p>
          <a:p>
            <a:pPr algn="l"/>
            <a:endParaRPr lang="en-US" sz="1800" dirty="0">
              <a:solidFill>
                <a:schemeClr val="accent1"/>
              </a:solidFill>
              <a:effectLst/>
            </a:endParaRPr>
          </a:p>
          <a:p>
            <a:pPr algn="l"/>
            <a:r>
              <a:rPr lang="en-US" sz="1800" dirty="0">
                <a:solidFill>
                  <a:schemeClr val="accent1"/>
                </a:solidFill>
                <a:effectLst/>
              </a:rPr>
              <a:t>6 Let your conversation be gracious and attractive so that you will have the right response for everyone.</a:t>
            </a: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81369"/>
            <a:ext cx="9144000" cy="2362200"/>
          </a:xfrm>
          <a:prstGeom prst="rect">
            <a:avLst/>
          </a:prstGeom>
        </p:spPr>
      </p:pic>
    </p:spTree>
    <p:extLst>
      <p:ext uri="{BB962C8B-B14F-4D97-AF65-F5344CB8AC3E}">
        <p14:creationId xmlns:p14="http://schemas.microsoft.com/office/powerpoint/2010/main" val="1312530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17375E"/>
                </a:solidFill>
                <a:latin typeface="Avenir Heavy"/>
                <a:cs typeface="Avenir Heavy"/>
              </a:rPr>
              <a:t>DISCUSSION QUESTIONS</a:t>
            </a:r>
          </a:p>
        </p:txBody>
      </p:sp>
      <p:sp>
        <p:nvSpPr>
          <p:cNvPr id="3" name="Content Placeholder 2"/>
          <p:cNvSpPr>
            <a:spLocks noGrp="1"/>
          </p:cNvSpPr>
          <p:nvPr>
            <p:ph idx="1"/>
          </p:nvPr>
        </p:nvSpPr>
        <p:spPr>
          <a:xfrm>
            <a:off x="1124606" y="1430722"/>
            <a:ext cx="7051986" cy="2968999"/>
          </a:xfrm>
        </p:spPr>
        <p:txBody>
          <a:bodyPr>
            <a:noAutofit/>
          </a:bodyPr>
          <a:lstStyle/>
          <a:p>
            <a:pPr marL="514350" indent="-514350">
              <a:buFont typeface="+mj-lt"/>
              <a:buAutoNum type="arabicPeriod"/>
            </a:pPr>
            <a:r>
              <a:rPr lang="en-US" sz="2800" dirty="0">
                <a:solidFill>
                  <a:schemeClr val="accent1"/>
                </a:solidFill>
                <a:effectLst/>
              </a:rPr>
              <a:t>What are some concrete ways Christians can maintain diligence in their prayer lives? </a:t>
            </a:r>
          </a:p>
          <a:p>
            <a:pPr marL="514350" indent="-514350">
              <a:buFont typeface="+mj-lt"/>
              <a:buAutoNum type="arabicPeriod"/>
            </a:pPr>
            <a:r>
              <a:rPr lang="en-US" sz="2800" dirty="0">
                <a:solidFill>
                  <a:schemeClr val="accent1"/>
                </a:solidFill>
                <a:effectLst/>
              </a:rPr>
              <a:t>If we have not already done so, how can we begin to monitor the content of our speech? </a:t>
            </a:r>
          </a:p>
          <a:p>
            <a:pPr marL="514350" indent="-514350">
              <a:buFont typeface="+mj-lt"/>
              <a:buAutoNum type="arabicPeriod"/>
            </a:pPr>
            <a:r>
              <a:rPr lang="en-US" sz="2800" dirty="0">
                <a:solidFill>
                  <a:schemeClr val="accent1"/>
                </a:solidFill>
                <a:effectLst/>
              </a:rPr>
              <a:t>How can we help new Christians learn to be disciplined in their prayer and speech?</a:t>
            </a:r>
          </a:p>
          <a:p>
            <a:pPr marL="457200" indent="-457200">
              <a:buFont typeface="+mj-lt"/>
              <a:buAutoNum type="arabicPeriod"/>
            </a:pPr>
            <a:endParaRPr lang="en-US" sz="2400" dirty="0">
              <a:solidFill>
                <a:schemeClr val="tx2"/>
              </a:solidFill>
              <a:effectLst/>
            </a:endParaRPr>
          </a:p>
        </p:txBody>
      </p:sp>
      <p:pic>
        <p:nvPicPr>
          <p:cNvPr id="5" name="Picture 4" descr="Precepts_BorderDesign_Blu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37100"/>
            <a:ext cx="9144000" cy="2120900"/>
          </a:xfrm>
          <a:prstGeom prst="rect">
            <a:avLst/>
          </a:prstGeom>
        </p:spPr>
      </p:pic>
    </p:spTree>
    <p:extLst>
      <p:ext uri="{BB962C8B-B14F-4D97-AF65-F5344CB8AC3E}">
        <p14:creationId xmlns:p14="http://schemas.microsoft.com/office/powerpoint/2010/main" val="3034331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6646"/>
            <a:ext cx="7772400" cy="1470025"/>
          </a:xfrm>
        </p:spPr>
        <p:txBody>
          <a:bodyPr>
            <a:normAutofit/>
          </a:bodyPr>
          <a:lstStyle/>
          <a:p>
            <a:r>
              <a:rPr lang="en-US" sz="3600" b="1" spc="200" dirty="0">
                <a:solidFill>
                  <a:schemeClr val="tx2">
                    <a:lumMod val="75000"/>
                  </a:schemeClr>
                </a:solidFill>
                <a:latin typeface="Avenir Heavy"/>
                <a:cs typeface="Avenir Heavy"/>
              </a:rPr>
              <a:t>APPLICATION FOR ACTIVATION</a:t>
            </a:r>
            <a:endParaRPr lang="en-US" sz="3600" dirty="0">
              <a:solidFill>
                <a:schemeClr val="tx2">
                  <a:lumMod val="75000"/>
                </a:schemeClr>
              </a:solidFill>
              <a:latin typeface="Avenir Heavy"/>
              <a:cs typeface="Avenir Heavy"/>
            </a:endParaRPr>
          </a:p>
        </p:txBody>
      </p:sp>
      <p:sp>
        <p:nvSpPr>
          <p:cNvPr id="3" name="Subtitle 2"/>
          <p:cNvSpPr>
            <a:spLocks noGrp="1"/>
          </p:cNvSpPr>
          <p:nvPr>
            <p:ph type="subTitle" idx="1"/>
          </p:nvPr>
        </p:nvSpPr>
        <p:spPr>
          <a:xfrm>
            <a:off x="685800" y="1104136"/>
            <a:ext cx="6722165" cy="2975070"/>
          </a:xfrm>
        </p:spPr>
        <p:txBody>
          <a:bodyPr>
            <a:noAutofit/>
          </a:bodyPr>
          <a:lstStyle/>
          <a:p>
            <a:pPr algn="l"/>
            <a:r>
              <a:rPr lang="en-US" sz="2800" dirty="0">
                <a:solidFill>
                  <a:schemeClr val="accent1"/>
                </a:solidFill>
                <a:effectLst/>
              </a:rPr>
              <a:t>Start a Spiritual Disciplines journal. In one section, you should keep an account of your prayers. In another section, analyze the conversations you have each day, being prayerful about what you should change or maintain so that eventually, you become consistent with your speech. As you become stronger in the disciplines of prayer and conversation, share your process with others so they can begin journaling, too.</a:t>
            </a:r>
          </a:p>
        </p:txBody>
      </p:sp>
      <p:pic>
        <p:nvPicPr>
          <p:cNvPr id="6" name="Picture 5"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Tree>
    <p:extLst>
      <p:ext uri="{BB962C8B-B14F-4D97-AF65-F5344CB8AC3E}">
        <p14:creationId xmlns:p14="http://schemas.microsoft.com/office/powerpoint/2010/main" val="19397340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13978</TotalTime>
  <Words>262</Words>
  <Application>Microsoft Macintosh PowerPoint</Application>
  <PresentationFormat>On-screen Show (4:3)</PresentationFormat>
  <Paragraphs>28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Avenir Book</vt:lpstr>
      <vt:lpstr>Avenir Heavy</vt:lpstr>
      <vt:lpstr>Calibri</vt:lpstr>
      <vt:lpstr>Franklin Gothic Book</vt:lpstr>
      <vt:lpstr>Open Sans</vt:lpstr>
      <vt:lpstr>Office Theme</vt:lpstr>
      <vt:lpstr>Spiritual Disciplines for  New Life </vt:lpstr>
      <vt:lpstr>Opening Question</vt:lpstr>
      <vt:lpstr>COLOSSIANS 4:2-4 (NLT)</vt:lpstr>
      <vt:lpstr>COLOSSIANS 4:5-6 (NLT)</vt:lpstr>
      <vt:lpstr>DISCUSSION QUESTIONS</vt:lpstr>
      <vt:lpstr>APPLICATION FOR ACTIVATION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Young</dc:creator>
  <cp:lastModifiedBy>Shari Noland</cp:lastModifiedBy>
  <cp:revision>30</cp:revision>
  <dcterms:created xsi:type="dcterms:W3CDTF">2021-03-29T21:06:10Z</dcterms:created>
  <dcterms:modified xsi:type="dcterms:W3CDTF">2023-01-18T20:06:54Z</dcterms:modified>
</cp:coreProperties>
</file>