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5" r:id="rId5"/>
    <p:sldId id="266" r:id="rId6"/>
    <p:sldId id="267" r:id="rId7"/>
    <p:sldId id="259" r:id="rId8"/>
    <p:sldId id="262"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8"/>
    <p:restoredTop sz="94694"/>
  </p:normalViewPr>
  <p:slideViewPr>
    <p:cSldViewPr snapToGrid="0" snapToObjects="1">
      <p:cViewPr varScale="1">
        <p:scale>
          <a:sx n="96" d="100"/>
          <a:sy n="96" d="100"/>
        </p:scale>
        <p:origin x="176" y="7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4F31010-9AB4-A643-91CF-56ADE3787CD3}" type="datetimeFigureOut">
              <a:rPr lang="en-US" smtClean="0"/>
              <a:t>1/18/23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1627260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F31010-9AB4-A643-91CF-56ADE3787CD3}" type="datetimeFigureOut">
              <a:rPr lang="en-US" smtClean="0"/>
              <a:t>1/18/23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81628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F31010-9AB4-A643-91CF-56ADE3787CD3}" type="datetimeFigureOut">
              <a:rPr lang="en-US" smtClean="0"/>
              <a:t>1/18/23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2858096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F31010-9AB4-A643-91CF-56ADE3787CD3}" type="datetimeFigureOut">
              <a:rPr lang="en-US" smtClean="0"/>
              <a:t>1/18/23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2067659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F31010-9AB4-A643-91CF-56ADE3787CD3}" type="datetimeFigureOut">
              <a:rPr lang="en-US" smtClean="0"/>
              <a:t>1/18/23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3998761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4F31010-9AB4-A643-91CF-56ADE3787CD3}" type="datetimeFigureOut">
              <a:rPr lang="en-US" smtClean="0"/>
              <a:t>1/18/23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3549504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4F31010-9AB4-A643-91CF-56ADE3787CD3}" type="datetimeFigureOut">
              <a:rPr lang="en-US" smtClean="0"/>
              <a:t>1/18/23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41676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4F31010-9AB4-A643-91CF-56ADE3787CD3}" type="datetimeFigureOut">
              <a:rPr lang="en-US" smtClean="0"/>
              <a:t>1/18/23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1335892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F31010-9AB4-A643-91CF-56ADE3787CD3}" type="datetimeFigureOut">
              <a:rPr lang="en-US" smtClean="0"/>
              <a:t>1/18/23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3225042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F31010-9AB4-A643-91CF-56ADE3787CD3}" type="datetimeFigureOut">
              <a:rPr lang="en-US" smtClean="0"/>
              <a:t>1/18/23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911382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F31010-9AB4-A643-91CF-56ADE3787CD3}" type="datetimeFigureOut">
              <a:rPr lang="en-US" smtClean="0"/>
              <a:t>1/18/23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2761261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F31010-9AB4-A643-91CF-56ADE3787CD3}" type="datetimeFigureOut">
              <a:rPr lang="en-US" smtClean="0"/>
              <a:t>1/18/23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9890CB-6D00-D54D-AB8B-68574E780E39}" type="slidenum">
              <a:rPr lang="en-US" smtClean="0"/>
              <a:t>‹#›</a:t>
            </a:fld>
            <a:endParaRPr lang="en-US"/>
          </a:p>
        </p:txBody>
      </p:sp>
    </p:spTree>
    <p:extLst>
      <p:ext uri="{BB962C8B-B14F-4D97-AF65-F5344CB8AC3E}">
        <p14:creationId xmlns:p14="http://schemas.microsoft.com/office/powerpoint/2010/main" val="4686082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3015" y="2595552"/>
            <a:ext cx="7772400" cy="1470025"/>
          </a:xfrm>
        </p:spPr>
        <p:txBody>
          <a:bodyPr>
            <a:normAutofit/>
          </a:bodyPr>
          <a:lstStyle/>
          <a:p>
            <a:pPr algn="l"/>
            <a:r>
              <a:rPr lang="en-US" dirty="0">
                <a:solidFill>
                  <a:schemeClr val="tx2">
                    <a:lumMod val="75000"/>
                  </a:schemeClr>
                </a:solidFill>
                <a:latin typeface="Avenir Heavy"/>
                <a:cs typeface="Avenir Heavy"/>
              </a:rPr>
              <a:t>Clothed with Christ</a:t>
            </a:r>
            <a:br>
              <a:rPr lang="en-US" dirty="0">
                <a:solidFill>
                  <a:schemeClr val="tx2">
                    <a:lumMod val="75000"/>
                  </a:schemeClr>
                </a:solidFill>
                <a:latin typeface="Avenir Heavy"/>
                <a:cs typeface="Avenir Heavy"/>
              </a:rPr>
            </a:br>
            <a:endParaRPr lang="en-US" dirty="0">
              <a:solidFill>
                <a:schemeClr val="tx2">
                  <a:lumMod val="75000"/>
                </a:schemeClr>
              </a:solidFill>
              <a:latin typeface="Avenir Heavy"/>
              <a:cs typeface="Avenir Heavy"/>
            </a:endParaRPr>
          </a:p>
        </p:txBody>
      </p:sp>
      <p:sp>
        <p:nvSpPr>
          <p:cNvPr id="3" name="Subtitle 2"/>
          <p:cNvSpPr>
            <a:spLocks noGrp="1"/>
          </p:cNvSpPr>
          <p:nvPr>
            <p:ph type="subTitle" idx="1"/>
          </p:nvPr>
        </p:nvSpPr>
        <p:spPr>
          <a:xfrm>
            <a:off x="749143" y="3765078"/>
            <a:ext cx="6344672" cy="858053"/>
          </a:xfrm>
        </p:spPr>
        <p:txBody>
          <a:bodyPr>
            <a:normAutofit/>
          </a:bodyPr>
          <a:lstStyle/>
          <a:p>
            <a:pPr algn="l">
              <a:lnSpc>
                <a:spcPct val="108000"/>
              </a:lnSpc>
            </a:pPr>
            <a:r>
              <a:rPr lang="en-US" sz="2000" b="1" dirty="0">
                <a:solidFill>
                  <a:srgbClr val="17375E"/>
                </a:solidFill>
                <a:latin typeface="Franklin Gothic Book" panose="020B0503020102020204" pitchFamily="34" charset="0"/>
              </a:rPr>
              <a:t>February 19, 2023</a:t>
            </a:r>
            <a:endParaRPr lang="en-US" sz="2000" dirty="0"/>
          </a:p>
        </p:txBody>
      </p:sp>
      <p:pic>
        <p:nvPicPr>
          <p:cNvPr id="5" name="Picture 4" descr="Precepts_BorderDesign_blue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495800"/>
            <a:ext cx="9144000" cy="2362200"/>
          </a:xfrm>
          <a:prstGeom prst="rect">
            <a:avLst/>
          </a:prstGeom>
        </p:spPr>
      </p:pic>
      <p:sp>
        <p:nvSpPr>
          <p:cNvPr id="6" name="TextBox 5"/>
          <p:cNvSpPr txBox="1"/>
          <p:nvPr/>
        </p:nvSpPr>
        <p:spPr>
          <a:xfrm>
            <a:off x="6164372" y="185494"/>
            <a:ext cx="2725453" cy="1107996"/>
          </a:xfrm>
          <a:prstGeom prst="rect">
            <a:avLst/>
          </a:prstGeom>
          <a:noFill/>
        </p:spPr>
        <p:txBody>
          <a:bodyPr wrap="square" rtlCol="0">
            <a:spAutoFit/>
          </a:bodyPr>
          <a:lstStyle/>
          <a:p>
            <a:pPr algn="r"/>
            <a:r>
              <a:rPr lang="en-US" sz="1400" b="1" dirty="0">
                <a:solidFill>
                  <a:schemeClr val="tx2">
                    <a:lumMod val="75000"/>
                  </a:schemeClr>
                </a:solidFill>
                <a:latin typeface="Franklin Gothic Book" panose="020B0503020102020204" pitchFamily="34" charset="0"/>
              </a:rPr>
              <a:t>Winter Quarter</a:t>
            </a:r>
          </a:p>
          <a:p>
            <a:pPr algn="r"/>
            <a:r>
              <a:rPr lang="en-US" sz="2000" b="1" dirty="0">
                <a:solidFill>
                  <a:srgbClr val="558ED5"/>
                </a:solidFill>
                <a:latin typeface="Franklin Gothic Book" panose="020B0503020102020204" pitchFamily="34" charset="0"/>
              </a:rPr>
              <a:t>Lesson 12</a:t>
            </a:r>
          </a:p>
          <a:p>
            <a:pPr algn="r"/>
            <a:endParaRPr lang="en-US" sz="1400" b="1" dirty="0">
              <a:solidFill>
                <a:srgbClr val="0000FF"/>
              </a:solidFill>
              <a:latin typeface="Franklin Gothic Book" panose="020B0503020102020204" pitchFamily="34" charset="0"/>
            </a:endParaRPr>
          </a:p>
          <a:p>
            <a:pPr algn="r"/>
            <a:endParaRPr lang="en-US" dirty="0"/>
          </a:p>
        </p:txBody>
      </p:sp>
    </p:spTree>
    <p:extLst>
      <p:ext uri="{BB962C8B-B14F-4D97-AF65-F5344CB8AC3E}">
        <p14:creationId xmlns:p14="http://schemas.microsoft.com/office/powerpoint/2010/main" val="1922759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5841"/>
            <a:ext cx="7772400" cy="1470025"/>
          </a:xfrm>
        </p:spPr>
        <p:txBody>
          <a:bodyPr/>
          <a:lstStyle/>
          <a:p>
            <a:r>
              <a:rPr lang="en-US" dirty="0">
                <a:solidFill>
                  <a:schemeClr val="tx2">
                    <a:lumMod val="75000"/>
                  </a:schemeClr>
                </a:solidFill>
                <a:latin typeface="Avenir Heavy"/>
                <a:cs typeface="Avenir Heavy"/>
              </a:rPr>
              <a:t>Opening Question</a:t>
            </a:r>
          </a:p>
        </p:txBody>
      </p:sp>
      <p:sp>
        <p:nvSpPr>
          <p:cNvPr id="3" name="Subtitle 2"/>
          <p:cNvSpPr>
            <a:spLocks noGrp="1"/>
          </p:cNvSpPr>
          <p:nvPr>
            <p:ph type="subTitle" idx="1"/>
          </p:nvPr>
        </p:nvSpPr>
        <p:spPr>
          <a:xfrm>
            <a:off x="838200" y="1775866"/>
            <a:ext cx="7467600" cy="1752600"/>
          </a:xfrm>
        </p:spPr>
        <p:txBody>
          <a:bodyPr>
            <a:noAutofit/>
          </a:bodyPr>
          <a:lstStyle/>
          <a:p>
            <a:pPr algn="l"/>
            <a:r>
              <a:rPr lang="en-US" dirty="0">
                <a:solidFill>
                  <a:schemeClr val="accent1"/>
                </a:solidFill>
                <a:effectLst/>
              </a:rPr>
              <a:t>Far too many people believe that if the truth is going to hurt, make you uncomfortable, ruin your reputation, get you in trouble, or cause you to pay money, then lying is OK. In popular culture—TV, movies, politics, etc.—how does lying manifest itself and how do we participate?</a:t>
            </a:r>
          </a:p>
          <a:p>
            <a:pPr algn="l" rtl="0" fontAlgn="base">
              <a:spcBef>
                <a:spcPts val="0"/>
              </a:spcBef>
              <a:spcAft>
                <a:spcPts val="0"/>
              </a:spcAft>
            </a:pPr>
            <a:endParaRPr lang="en-US" sz="2800" b="1" i="0" u="none" strike="noStrike" dirty="0">
              <a:solidFill>
                <a:schemeClr val="tx2"/>
              </a:solidFill>
              <a:effectLst/>
            </a:endParaRPr>
          </a:p>
        </p:txBody>
      </p:sp>
      <p:pic>
        <p:nvPicPr>
          <p:cNvPr id="6" name="Picture 5" descr="Precepts_BorderDesign_blue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495800"/>
            <a:ext cx="9144000" cy="2362200"/>
          </a:xfrm>
          <a:prstGeom prst="rect">
            <a:avLst/>
          </a:prstGeom>
        </p:spPr>
      </p:pic>
    </p:spTree>
    <p:extLst>
      <p:ext uri="{BB962C8B-B14F-4D97-AF65-F5344CB8AC3E}">
        <p14:creationId xmlns:p14="http://schemas.microsoft.com/office/powerpoint/2010/main" val="3539591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799" y="1242058"/>
            <a:ext cx="2745987" cy="4147900"/>
          </a:xfrm>
        </p:spPr>
        <p:txBody>
          <a:bodyPr>
            <a:normAutofit/>
          </a:bodyPr>
          <a:lstStyle/>
          <a:p>
            <a:pPr algn="l"/>
            <a:r>
              <a:rPr lang="en-US" sz="2800" b="1" dirty="0">
                <a:solidFill>
                  <a:schemeClr val="accent1"/>
                </a:solidFill>
                <a:effectLst/>
                <a:latin typeface="Avenir Book" panose="02000503020000020003" pitchFamily="2" charset="0"/>
              </a:rPr>
              <a:t>COLOSSIANS 3:5-8 (NLT)</a:t>
            </a:r>
            <a:endParaRPr lang="en-US" sz="2800" dirty="0">
              <a:solidFill>
                <a:srgbClr val="558ED5"/>
              </a:solidFill>
              <a:latin typeface="Avenir Heavy"/>
              <a:cs typeface="Avenir Heavy"/>
            </a:endParaRPr>
          </a:p>
        </p:txBody>
      </p:sp>
      <p:sp>
        <p:nvSpPr>
          <p:cNvPr id="3" name="Subtitle 2"/>
          <p:cNvSpPr>
            <a:spLocks noGrp="1"/>
          </p:cNvSpPr>
          <p:nvPr>
            <p:ph type="subTitle" idx="1"/>
          </p:nvPr>
        </p:nvSpPr>
        <p:spPr>
          <a:xfrm>
            <a:off x="3431786" y="1056562"/>
            <a:ext cx="4925657" cy="4518892"/>
          </a:xfrm>
        </p:spPr>
        <p:txBody>
          <a:bodyPr>
            <a:normAutofit/>
          </a:bodyPr>
          <a:lstStyle/>
          <a:p>
            <a:pPr algn="l"/>
            <a:r>
              <a:rPr lang="en-US" sz="1800" dirty="0">
                <a:solidFill>
                  <a:schemeClr val="tx2"/>
                </a:solidFill>
                <a:effectLst/>
              </a:rPr>
              <a:t>5 So put to death the sinful, earthly things lurking within you. Have nothing to do with sexual immorality, impurity, lust, and evil desires. Don’t be greedy, for a greedy person is an idolater, worshiping the things of this world.</a:t>
            </a:r>
          </a:p>
          <a:p>
            <a:pPr algn="l"/>
            <a:endParaRPr lang="en-US" sz="1800" dirty="0">
              <a:solidFill>
                <a:schemeClr val="tx2"/>
              </a:solidFill>
              <a:effectLst/>
            </a:endParaRPr>
          </a:p>
          <a:p>
            <a:pPr algn="l"/>
            <a:r>
              <a:rPr lang="en-US" sz="1800" dirty="0">
                <a:solidFill>
                  <a:schemeClr val="tx2"/>
                </a:solidFill>
                <a:effectLst/>
              </a:rPr>
              <a:t>6 Because of these sins, the anger of God is</a:t>
            </a:r>
          </a:p>
          <a:p>
            <a:pPr algn="l"/>
            <a:r>
              <a:rPr lang="en-US" sz="1800" dirty="0">
                <a:solidFill>
                  <a:schemeClr val="tx2"/>
                </a:solidFill>
                <a:effectLst/>
              </a:rPr>
              <a:t>coming.</a:t>
            </a:r>
          </a:p>
          <a:p>
            <a:pPr algn="l"/>
            <a:endParaRPr lang="en-US" sz="1800" dirty="0">
              <a:solidFill>
                <a:schemeClr val="tx2"/>
              </a:solidFill>
              <a:effectLst/>
            </a:endParaRPr>
          </a:p>
          <a:p>
            <a:pPr algn="l"/>
            <a:r>
              <a:rPr lang="en-US" sz="1800" dirty="0">
                <a:solidFill>
                  <a:schemeClr val="tx2"/>
                </a:solidFill>
                <a:effectLst/>
              </a:rPr>
              <a:t>7 You used to do these things when your life</a:t>
            </a:r>
          </a:p>
          <a:p>
            <a:pPr algn="l"/>
            <a:r>
              <a:rPr lang="en-US" sz="1800" dirty="0">
                <a:solidFill>
                  <a:schemeClr val="tx2"/>
                </a:solidFill>
                <a:effectLst/>
              </a:rPr>
              <a:t>was still part of the world.</a:t>
            </a:r>
          </a:p>
          <a:p>
            <a:pPr algn="l"/>
            <a:endParaRPr lang="en-US" sz="1800" dirty="0">
              <a:solidFill>
                <a:schemeClr val="tx2"/>
              </a:solidFill>
              <a:effectLst/>
            </a:endParaRPr>
          </a:p>
          <a:p>
            <a:pPr algn="l"/>
            <a:r>
              <a:rPr lang="en-US" sz="1800" dirty="0">
                <a:solidFill>
                  <a:schemeClr val="tx2"/>
                </a:solidFill>
                <a:effectLst/>
              </a:rPr>
              <a:t>8 But now is the time to get rid of anger, rage,</a:t>
            </a:r>
          </a:p>
          <a:p>
            <a:pPr algn="l"/>
            <a:r>
              <a:rPr lang="en-US" sz="1800" dirty="0">
                <a:solidFill>
                  <a:schemeClr val="tx2"/>
                </a:solidFill>
                <a:effectLst/>
              </a:rPr>
              <a:t>malicious behavior, slander, and dirty language.</a:t>
            </a:r>
          </a:p>
        </p:txBody>
      </p:sp>
      <p:pic>
        <p:nvPicPr>
          <p:cNvPr id="5" name="Picture 4" descr="Precepts_BorderDesign_blue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65372"/>
            <a:ext cx="9144000" cy="2362200"/>
          </a:xfrm>
          <a:prstGeom prst="rect">
            <a:avLst/>
          </a:prstGeom>
        </p:spPr>
      </p:pic>
    </p:spTree>
    <p:extLst>
      <p:ext uri="{BB962C8B-B14F-4D97-AF65-F5344CB8AC3E}">
        <p14:creationId xmlns:p14="http://schemas.microsoft.com/office/powerpoint/2010/main" val="32643474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799" y="717802"/>
            <a:ext cx="2745987" cy="4147900"/>
          </a:xfrm>
        </p:spPr>
        <p:txBody>
          <a:bodyPr>
            <a:normAutofit/>
          </a:bodyPr>
          <a:lstStyle/>
          <a:p>
            <a:pPr algn="l"/>
            <a:r>
              <a:rPr lang="en-US" sz="2800" b="1" dirty="0">
                <a:solidFill>
                  <a:schemeClr val="accent1"/>
                </a:solidFill>
                <a:effectLst/>
                <a:latin typeface="Avenir Book" panose="02000503020000020003" pitchFamily="2" charset="0"/>
              </a:rPr>
              <a:t>COLOSSIANS 3:9-11 (NLT)</a:t>
            </a:r>
            <a:endParaRPr lang="en-US" sz="2800" dirty="0">
              <a:solidFill>
                <a:srgbClr val="558ED5"/>
              </a:solidFill>
              <a:latin typeface="Avenir Heavy"/>
              <a:cs typeface="Avenir Heavy"/>
            </a:endParaRPr>
          </a:p>
        </p:txBody>
      </p:sp>
      <p:sp>
        <p:nvSpPr>
          <p:cNvPr id="3" name="Subtitle 2"/>
          <p:cNvSpPr>
            <a:spLocks noGrp="1"/>
          </p:cNvSpPr>
          <p:nvPr>
            <p:ph type="subTitle" idx="1"/>
          </p:nvPr>
        </p:nvSpPr>
        <p:spPr>
          <a:xfrm>
            <a:off x="3532544" y="1169554"/>
            <a:ext cx="4925657" cy="4518892"/>
          </a:xfrm>
        </p:spPr>
        <p:txBody>
          <a:bodyPr>
            <a:noAutofit/>
          </a:bodyPr>
          <a:lstStyle/>
          <a:p>
            <a:pPr algn="l"/>
            <a:r>
              <a:rPr lang="en-US" sz="1800" dirty="0">
                <a:solidFill>
                  <a:schemeClr val="tx2"/>
                </a:solidFill>
                <a:effectLst/>
              </a:rPr>
              <a:t>9 Don’t lie to each other, for you have stripped</a:t>
            </a:r>
          </a:p>
          <a:p>
            <a:pPr algn="l"/>
            <a:r>
              <a:rPr lang="en-US" sz="1800" dirty="0">
                <a:solidFill>
                  <a:schemeClr val="tx2"/>
                </a:solidFill>
                <a:effectLst/>
              </a:rPr>
              <a:t>off your old sinful nature and all its wicked deeds.</a:t>
            </a:r>
          </a:p>
          <a:p>
            <a:pPr algn="l"/>
            <a:endParaRPr lang="en-US" sz="1800" dirty="0">
              <a:solidFill>
                <a:schemeClr val="tx2"/>
              </a:solidFill>
              <a:effectLst/>
            </a:endParaRPr>
          </a:p>
          <a:p>
            <a:pPr algn="l"/>
            <a:r>
              <a:rPr lang="en-US" sz="1800" dirty="0">
                <a:solidFill>
                  <a:schemeClr val="tx2"/>
                </a:solidFill>
                <a:effectLst/>
              </a:rPr>
              <a:t>10 Put on your new nature, and be renewed</a:t>
            </a:r>
          </a:p>
          <a:p>
            <a:pPr algn="l"/>
            <a:r>
              <a:rPr lang="en-US" sz="1800" dirty="0">
                <a:solidFill>
                  <a:schemeClr val="tx2"/>
                </a:solidFill>
                <a:effectLst/>
              </a:rPr>
              <a:t>as you learn to know your Creator and become</a:t>
            </a:r>
          </a:p>
          <a:p>
            <a:pPr algn="l"/>
            <a:r>
              <a:rPr lang="en-US" sz="1800" dirty="0">
                <a:solidFill>
                  <a:schemeClr val="tx2"/>
                </a:solidFill>
                <a:effectLst/>
              </a:rPr>
              <a:t>like him.</a:t>
            </a:r>
          </a:p>
          <a:p>
            <a:pPr algn="l"/>
            <a:endParaRPr lang="en-US" sz="1800" dirty="0">
              <a:solidFill>
                <a:schemeClr val="tx2"/>
              </a:solidFill>
              <a:effectLst/>
            </a:endParaRPr>
          </a:p>
          <a:p>
            <a:pPr algn="l"/>
            <a:r>
              <a:rPr lang="en-US" sz="1800" dirty="0">
                <a:solidFill>
                  <a:schemeClr val="tx2"/>
                </a:solidFill>
                <a:effectLst/>
              </a:rPr>
              <a:t>11 In this new life, it doesn’t matter if you are</a:t>
            </a:r>
          </a:p>
          <a:p>
            <a:pPr algn="l"/>
            <a:r>
              <a:rPr lang="en-US" sz="1800" dirty="0">
                <a:solidFill>
                  <a:schemeClr val="tx2"/>
                </a:solidFill>
                <a:effectLst/>
              </a:rPr>
              <a:t>Jew or Gentile, circumcised or uncircumcised,</a:t>
            </a:r>
          </a:p>
          <a:p>
            <a:pPr algn="l"/>
            <a:r>
              <a:rPr lang="en-US" sz="1800" dirty="0">
                <a:solidFill>
                  <a:schemeClr val="tx2"/>
                </a:solidFill>
                <a:effectLst/>
              </a:rPr>
              <a:t>barbaric, uncivilized, slave, or free. Christ is all</a:t>
            </a:r>
          </a:p>
          <a:p>
            <a:pPr algn="l"/>
            <a:r>
              <a:rPr lang="en-US" sz="1800" dirty="0">
                <a:solidFill>
                  <a:schemeClr val="tx2"/>
                </a:solidFill>
                <a:effectLst/>
              </a:rPr>
              <a:t>that matters, and he lives in all of us.</a:t>
            </a:r>
          </a:p>
        </p:txBody>
      </p:sp>
      <p:pic>
        <p:nvPicPr>
          <p:cNvPr id="5" name="Picture 4" descr="Precepts_BorderDesign_blue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65372"/>
            <a:ext cx="9144000" cy="2362200"/>
          </a:xfrm>
          <a:prstGeom prst="rect">
            <a:avLst/>
          </a:prstGeom>
        </p:spPr>
      </p:pic>
    </p:spTree>
    <p:extLst>
      <p:ext uri="{BB962C8B-B14F-4D97-AF65-F5344CB8AC3E}">
        <p14:creationId xmlns:p14="http://schemas.microsoft.com/office/powerpoint/2010/main" val="2307994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799" y="717802"/>
            <a:ext cx="2745987" cy="4147900"/>
          </a:xfrm>
        </p:spPr>
        <p:txBody>
          <a:bodyPr>
            <a:normAutofit/>
          </a:bodyPr>
          <a:lstStyle/>
          <a:p>
            <a:pPr algn="l"/>
            <a:r>
              <a:rPr lang="en-US" sz="2800" b="1" dirty="0">
                <a:solidFill>
                  <a:schemeClr val="accent1"/>
                </a:solidFill>
                <a:effectLst/>
                <a:latin typeface="Avenir Book" panose="02000503020000020003" pitchFamily="2" charset="0"/>
              </a:rPr>
              <a:t>COLOSSIANS 3:12-14 (NLT)</a:t>
            </a:r>
            <a:endParaRPr lang="en-US" sz="2800" dirty="0">
              <a:solidFill>
                <a:srgbClr val="558ED5"/>
              </a:solidFill>
              <a:latin typeface="Avenir Heavy"/>
              <a:cs typeface="Avenir Heavy"/>
            </a:endParaRPr>
          </a:p>
        </p:txBody>
      </p:sp>
      <p:sp>
        <p:nvSpPr>
          <p:cNvPr id="3" name="Subtitle 2"/>
          <p:cNvSpPr>
            <a:spLocks noGrp="1"/>
          </p:cNvSpPr>
          <p:nvPr>
            <p:ph type="subTitle" idx="1"/>
          </p:nvPr>
        </p:nvSpPr>
        <p:spPr>
          <a:xfrm>
            <a:off x="3532544" y="651252"/>
            <a:ext cx="4925657" cy="4518892"/>
          </a:xfrm>
        </p:spPr>
        <p:txBody>
          <a:bodyPr>
            <a:noAutofit/>
          </a:bodyPr>
          <a:lstStyle/>
          <a:p>
            <a:pPr algn="l"/>
            <a:r>
              <a:rPr lang="en-US" sz="1800" dirty="0">
                <a:solidFill>
                  <a:schemeClr val="tx2"/>
                </a:solidFill>
                <a:effectLst/>
              </a:rPr>
              <a:t>12 Since God chose you to be the holy</a:t>
            </a:r>
          </a:p>
          <a:p>
            <a:pPr algn="l"/>
            <a:r>
              <a:rPr lang="en-US" sz="1800" dirty="0">
                <a:solidFill>
                  <a:schemeClr val="tx2"/>
                </a:solidFill>
                <a:effectLst/>
              </a:rPr>
              <a:t>people he loves, you must clothe yourselves</a:t>
            </a:r>
          </a:p>
          <a:p>
            <a:pPr algn="l"/>
            <a:r>
              <a:rPr lang="en-US" sz="1800" dirty="0">
                <a:solidFill>
                  <a:schemeClr val="tx2"/>
                </a:solidFill>
                <a:effectLst/>
              </a:rPr>
              <a:t>with tender-hearted mercy, kindness, humility,</a:t>
            </a:r>
          </a:p>
          <a:p>
            <a:pPr algn="l"/>
            <a:r>
              <a:rPr lang="en-US" sz="1800" dirty="0">
                <a:solidFill>
                  <a:schemeClr val="tx2"/>
                </a:solidFill>
                <a:effectLst/>
              </a:rPr>
              <a:t>gentleness, and patience.</a:t>
            </a:r>
          </a:p>
          <a:p>
            <a:pPr algn="l"/>
            <a:endParaRPr lang="en-US" sz="1800" dirty="0">
              <a:solidFill>
                <a:schemeClr val="tx2"/>
              </a:solidFill>
              <a:effectLst/>
            </a:endParaRPr>
          </a:p>
          <a:p>
            <a:pPr algn="l"/>
            <a:r>
              <a:rPr lang="en-US" sz="1800" dirty="0">
                <a:solidFill>
                  <a:schemeClr val="tx2"/>
                </a:solidFill>
                <a:effectLst/>
              </a:rPr>
              <a:t>13 Make allowance for each other’s faults, and</a:t>
            </a:r>
          </a:p>
          <a:p>
            <a:pPr algn="l"/>
            <a:r>
              <a:rPr lang="en-US" sz="1800" dirty="0">
                <a:solidFill>
                  <a:schemeClr val="tx2"/>
                </a:solidFill>
                <a:effectLst/>
              </a:rPr>
              <a:t>forgive anyone who offends you. Remember, the</a:t>
            </a:r>
          </a:p>
          <a:p>
            <a:pPr algn="l"/>
            <a:r>
              <a:rPr lang="en-US" sz="1800" dirty="0">
                <a:solidFill>
                  <a:schemeClr val="tx2"/>
                </a:solidFill>
                <a:effectLst/>
              </a:rPr>
              <a:t>Lord forgave you, so you must forgive others.</a:t>
            </a:r>
          </a:p>
          <a:p>
            <a:pPr algn="l"/>
            <a:endParaRPr lang="en-US" sz="1800" dirty="0">
              <a:solidFill>
                <a:schemeClr val="tx2"/>
              </a:solidFill>
              <a:effectLst/>
            </a:endParaRPr>
          </a:p>
          <a:p>
            <a:pPr algn="l"/>
            <a:r>
              <a:rPr lang="en-US" sz="1800" dirty="0">
                <a:solidFill>
                  <a:schemeClr val="tx2"/>
                </a:solidFill>
                <a:effectLst/>
              </a:rPr>
              <a:t>14 Above all, clothe yourselves with love,</a:t>
            </a:r>
          </a:p>
          <a:p>
            <a:pPr algn="l"/>
            <a:r>
              <a:rPr lang="en-US" sz="1800" dirty="0">
                <a:solidFill>
                  <a:schemeClr val="tx2"/>
                </a:solidFill>
                <a:effectLst/>
              </a:rPr>
              <a:t>which binds us all together in perfect harmony.</a:t>
            </a:r>
          </a:p>
          <a:p>
            <a:pPr algn="l"/>
            <a:endParaRPr lang="en-US" sz="1800" dirty="0">
              <a:solidFill>
                <a:schemeClr val="tx2"/>
              </a:solidFill>
              <a:effectLst/>
            </a:endParaRPr>
          </a:p>
        </p:txBody>
      </p:sp>
      <p:pic>
        <p:nvPicPr>
          <p:cNvPr id="5" name="Picture 4" descr="Precepts_BorderDesign_blue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65372"/>
            <a:ext cx="9144000" cy="2362200"/>
          </a:xfrm>
          <a:prstGeom prst="rect">
            <a:avLst/>
          </a:prstGeom>
        </p:spPr>
      </p:pic>
    </p:spTree>
    <p:extLst>
      <p:ext uri="{BB962C8B-B14F-4D97-AF65-F5344CB8AC3E}">
        <p14:creationId xmlns:p14="http://schemas.microsoft.com/office/powerpoint/2010/main" val="683884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799" y="717802"/>
            <a:ext cx="2745987" cy="4147900"/>
          </a:xfrm>
        </p:spPr>
        <p:txBody>
          <a:bodyPr>
            <a:normAutofit/>
          </a:bodyPr>
          <a:lstStyle/>
          <a:p>
            <a:pPr algn="l"/>
            <a:r>
              <a:rPr lang="en-US" sz="2800" b="1" dirty="0">
                <a:solidFill>
                  <a:schemeClr val="accent1"/>
                </a:solidFill>
                <a:effectLst/>
                <a:latin typeface="Avenir Book" panose="02000503020000020003" pitchFamily="2" charset="0"/>
              </a:rPr>
              <a:t>COLOSSIANS 3:15-17 (NLT)</a:t>
            </a:r>
            <a:endParaRPr lang="en-US" sz="2800" dirty="0">
              <a:solidFill>
                <a:srgbClr val="558ED5"/>
              </a:solidFill>
              <a:latin typeface="Avenir Heavy"/>
              <a:cs typeface="Avenir Heavy"/>
            </a:endParaRPr>
          </a:p>
        </p:txBody>
      </p:sp>
      <p:sp>
        <p:nvSpPr>
          <p:cNvPr id="3" name="Subtitle 2"/>
          <p:cNvSpPr>
            <a:spLocks noGrp="1"/>
          </p:cNvSpPr>
          <p:nvPr>
            <p:ph type="subTitle" idx="1"/>
          </p:nvPr>
        </p:nvSpPr>
        <p:spPr>
          <a:xfrm>
            <a:off x="3532544" y="1053588"/>
            <a:ext cx="4925657" cy="4518892"/>
          </a:xfrm>
        </p:spPr>
        <p:txBody>
          <a:bodyPr>
            <a:noAutofit/>
          </a:bodyPr>
          <a:lstStyle/>
          <a:p>
            <a:pPr algn="l"/>
            <a:r>
              <a:rPr lang="en-US" sz="1800" dirty="0">
                <a:solidFill>
                  <a:schemeClr val="tx2"/>
                </a:solidFill>
                <a:effectLst/>
              </a:rPr>
              <a:t>15 And let the peace that comes from Christ rule</a:t>
            </a:r>
          </a:p>
          <a:p>
            <a:pPr algn="l"/>
            <a:r>
              <a:rPr lang="en-US" sz="1800" dirty="0">
                <a:solidFill>
                  <a:schemeClr val="tx2"/>
                </a:solidFill>
                <a:effectLst/>
              </a:rPr>
              <a:t>in your hearts. For as members of one body you</a:t>
            </a:r>
          </a:p>
          <a:p>
            <a:pPr algn="l"/>
            <a:r>
              <a:rPr lang="en-US" sz="1800" dirty="0">
                <a:solidFill>
                  <a:schemeClr val="tx2"/>
                </a:solidFill>
                <a:effectLst/>
              </a:rPr>
              <a:t>are called to live in peace. And always be thankful.</a:t>
            </a:r>
          </a:p>
          <a:p>
            <a:pPr algn="l"/>
            <a:endParaRPr lang="en-US" sz="1800" dirty="0">
              <a:solidFill>
                <a:schemeClr val="tx2"/>
              </a:solidFill>
              <a:effectLst/>
            </a:endParaRPr>
          </a:p>
          <a:p>
            <a:pPr algn="l"/>
            <a:r>
              <a:rPr lang="en-US" sz="1800" dirty="0">
                <a:solidFill>
                  <a:schemeClr val="tx2"/>
                </a:solidFill>
                <a:effectLst/>
              </a:rPr>
              <a:t>16 Let the message about Christ, in all its</a:t>
            </a:r>
          </a:p>
          <a:p>
            <a:pPr algn="l"/>
            <a:r>
              <a:rPr lang="en-US" sz="1800" dirty="0">
                <a:solidFill>
                  <a:schemeClr val="tx2"/>
                </a:solidFill>
                <a:effectLst/>
              </a:rPr>
              <a:t>richness, fill your lives. Teach and counsel each</a:t>
            </a:r>
          </a:p>
          <a:p>
            <a:pPr algn="l"/>
            <a:r>
              <a:rPr lang="en-US" sz="1800" dirty="0">
                <a:solidFill>
                  <a:schemeClr val="tx2"/>
                </a:solidFill>
                <a:effectLst/>
              </a:rPr>
              <a:t>other will all the wisdom he gives. Sing psalms</a:t>
            </a:r>
          </a:p>
          <a:p>
            <a:pPr algn="l"/>
            <a:r>
              <a:rPr lang="en-US" sz="1800" dirty="0">
                <a:solidFill>
                  <a:schemeClr val="tx2"/>
                </a:solidFill>
                <a:effectLst/>
              </a:rPr>
              <a:t>and hymns and spiritual songs to God with</a:t>
            </a:r>
          </a:p>
          <a:p>
            <a:pPr algn="l"/>
            <a:r>
              <a:rPr lang="en-US" sz="1800" dirty="0">
                <a:solidFill>
                  <a:schemeClr val="tx2"/>
                </a:solidFill>
                <a:effectLst/>
              </a:rPr>
              <a:t>thankful hearts.</a:t>
            </a:r>
          </a:p>
          <a:p>
            <a:pPr algn="l"/>
            <a:endParaRPr lang="en-US" sz="1800" dirty="0">
              <a:solidFill>
                <a:schemeClr val="tx2"/>
              </a:solidFill>
              <a:effectLst/>
            </a:endParaRPr>
          </a:p>
          <a:p>
            <a:pPr algn="l"/>
            <a:r>
              <a:rPr lang="en-US" sz="1800" dirty="0">
                <a:solidFill>
                  <a:schemeClr val="tx2"/>
                </a:solidFill>
                <a:effectLst/>
              </a:rPr>
              <a:t>17 And whatever you do or say, do it as a</a:t>
            </a:r>
          </a:p>
          <a:p>
            <a:pPr algn="l"/>
            <a:r>
              <a:rPr lang="en-US" sz="1800" dirty="0">
                <a:solidFill>
                  <a:schemeClr val="tx2"/>
                </a:solidFill>
                <a:effectLst/>
              </a:rPr>
              <a:t>representative of the Lord Jesus, giving thanks</a:t>
            </a:r>
          </a:p>
          <a:p>
            <a:pPr algn="l"/>
            <a:r>
              <a:rPr lang="en-US" sz="1800" dirty="0">
                <a:solidFill>
                  <a:schemeClr val="tx2"/>
                </a:solidFill>
                <a:effectLst/>
              </a:rPr>
              <a:t>through him to God the Father.</a:t>
            </a:r>
          </a:p>
        </p:txBody>
      </p:sp>
      <p:pic>
        <p:nvPicPr>
          <p:cNvPr id="5" name="Picture 4" descr="Precepts_BorderDesign_blue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65372"/>
            <a:ext cx="9144000" cy="2362200"/>
          </a:xfrm>
          <a:prstGeom prst="rect">
            <a:avLst/>
          </a:prstGeom>
        </p:spPr>
      </p:pic>
    </p:spTree>
    <p:extLst>
      <p:ext uri="{BB962C8B-B14F-4D97-AF65-F5344CB8AC3E}">
        <p14:creationId xmlns:p14="http://schemas.microsoft.com/office/powerpoint/2010/main" val="1568460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17375E"/>
                </a:solidFill>
                <a:latin typeface="Avenir Heavy"/>
                <a:cs typeface="Avenir Heavy"/>
              </a:rPr>
              <a:t>DISCUSSION QUESTIONS</a:t>
            </a:r>
          </a:p>
        </p:txBody>
      </p:sp>
      <p:sp>
        <p:nvSpPr>
          <p:cNvPr id="3" name="Content Placeholder 2"/>
          <p:cNvSpPr>
            <a:spLocks noGrp="1"/>
          </p:cNvSpPr>
          <p:nvPr>
            <p:ph idx="1"/>
          </p:nvPr>
        </p:nvSpPr>
        <p:spPr>
          <a:xfrm>
            <a:off x="1124605" y="1603001"/>
            <a:ext cx="7562195" cy="4525963"/>
          </a:xfrm>
        </p:spPr>
        <p:txBody>
          <a:bodyPr>
            <a:noAutofit/>
          </a:bodyPr>
          <a:lstStyle/>
          <a:p>
            <a:pPr>
              <a:buFont typeface="+mj-lt"/>
              <a:buAutoNum type="arabicPeriod"/>
            </a:pPr>
            <a:r>
              <a:rPr lang="en-US" sz="2400" dirty="0">
                <a:solidFill>
                  <a:schemeClr val="tx2"/>
                </a:solidFill>
                <a:effectLst/>
              </a:rPr>
              <a:t>How do we constantly “seek things above” when we have to live and participate in daily activities here on Earth?</a:t>
            </a:r>
          </a:p>
          <a:p>
            <a:pPr>
              <a:buFont typeface="+mj-lt"/>
              <a:buAutoNum type="arabicPeriod"/>
            </a:pPr>
            <a:r>
              <a:rPr lang="en-US" sz="2400" dirty="0">
                <a:solidFill>
                  <a:schemeClr val="tx2"/>
                </a:solidFill>
                <a:effectLst/>
              </a:rPr>
              <a:t>How do we get rid of old habits and lifestyles and put on new ones?</a:t>
            </a:r>
          </a:p>
          <a:p>
            <a:pPr>
              <a:buFont typeface="+mj-lt"/>
              <a:buAutoNum type="arabicPeriod"/>
            </a:pPr>
            <a:r>
              <a:rPr lang="en-US" sz="2400" dirty="0">
                <a:solidFill>
                  <a:schemeClr val="tx2"/>
                </a:solidFill>
                <a:effectLst/>
              </a:rPr>
              <a:t>Why are forgiveness and love two key elements in a life that pleases God?</a:t>
            </a:r>
          </a:p>
          <a:p>
            <a:pPr>
              <a:buFont typeface="+mj-lt"/>
              <a:buAutoNum type="arabicPeriod"/>
            </a:pPr>
            <a:r>
              <a:rPr lang="en-US" sz="2400" dirty="0">
                <a:solidFill>
                  <a:schemeClr val="tx2"/>
                </a:solidFill>
                <a:effectLst/>
              </a:rPr>
              <a:t>How can an attitude of thanksgiving help us in our relationship with God and with people?</a:t>
            </a:r>
          </a:p>
        </p:txBody>
      </p:sp>
      <p:pic>
        <p:nvPicPr>
          <p:cNvPr id="5" name="Picture 4" descr="Precepts_BorderDesign_BlueR.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37100"/>
            <a:ext cx="9144000" cy="2120900"/>
          </a:xfrm>
          <a:prstGeom prst="rect">
            <a:avLst/>
          </a:prstGeom>
        </p:spPr>
      </p:pic>
    </p:spTree>
    <p:extLst>
      <p:ext uri="{BB962C8B-B14F-4D97-AF65-F5344CB8AC3E}">
        <p14:creationId xmlns:p14="http://schemas.microsoft.com/office/powerpoint/2010/main" val="3034331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46693"/>
            <a:ext cx="7772400" cy="1470025"/>
          </a:xfrm>
        </p:spPr>
        <p:txBody>
          <a:bodyPr>
            <a:normAutofit/>
          </a:bodyPr>
          <a:lstStyle/>
          <a:p>
            <a:r>
              <a:rPr lang="en-US" sz="3600" b="1" spc="200" dirty="0">
                <a:solidFill>
                  <a:schemeClr val="tx2">
                    <a:lumMod val="75000"/>
                  </a:schemeClr>
                </a:solidFill>
                <a:latin typeface="Avenir Heavy"/>
                <a:cs typeface="Avenir Heavy"/>
              </a:rPr>
              <a:t>APPLICATION FOR ACTIVATION</a:t>
            </a:r>
            <a:endParaRPr lang="en-US" sz="3600" dirty="0">
              <a:solidFill>
                <a:schemeClr val="tx2">
                  <a:lumMod val="75000"/>
                </a:schemeClr>
              </a:solidFill>
              <a:latin typeface="Avenir Heavy"/>
              <a:cs typeface="Avenir Heavy"/>
            </a:endParaRPr>
          </a:p>
        </p:txBody>
      </p:sp>
      <p:sp>
        <p:nvSpPr>
          <p:cNvPr id="3" name="Subtitle 2"/>
          <p:cNvSpPr>
            <a:spLocks noGrp="1"/>
          </p:cNvSpPr>
          <p:nvPr>
            <p:ph type="subTitle" idx="1"/>
          </p:nvPr>
        </p:nvSpPr>
        <p:spPr>
          <a:xfrm>
            <a:off x="685800" y="1941465"/>
            <a:ext cx="7184635" cy="2975070"/>
          </a:xfrm>
        </p:spPr>
        <p:txBody>
          <a:bodyPr>
            <a:noAutofit/>
          </a:bodyPr>
          <a:lstStyle/>
          <a:p>
            <a:pPr algn="l"/>
            <a:r>
              <a:rPr lang="en-US" sz="2800" dirty="0">
                <a:solidFill>
                  <a:schemeClr val="tx2"/>
                </a:solidFill>
                <a:effectLst/>
              </a:rPr>
              <a:t>Complete two lists with characteristics each from your old life and from the new as described in Colossians 3:5–17. Remember, you cannot change yourself or your ways. Pray and ask God to change you in His own timing and in His own way to see positive changes in your life.</a:t>
            </a:r>
          </a:p>
        </p:txBody>
      </p:sp>
      <p:pic>
        <p:nvPicPr>
          <p:cNvPr id="6" name="Picture 5" descr="Precepts_BorderDesign_blue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495800"/>
            <a:ext cx="9144000" cy="2362200"/>
          </a:xfrm>
          <a:prstGeom prst="rect">
            <a:avLst/>
          </a:prstGeom>
        </p:spPr>
      </p:pic>
    </p:spTree>
    <p:extLst>
      <p:ext uri="{BB962C8B-B14F-4D97-AF65-F5344CB8AC3E}">
        <p14:creationId xmlns:p14="http://schemas.microsoft.com/office/powerpoint/2010/main" val="19397340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14027</TotalTime>
  <Words>592</Words>
  <Application>Microsoft Macintosh PowerPoint</Application>
  <PresentationFormat>On-screen Show (4:3)</PresentationFormat>
  <Paragraphs>62</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Avenir Book</vt:lpstr>
      <vt:lpstr>Avenir Heavy</vt:lpstr>
      <vt:lpstr>Calibri</vt:lpstr>
      <vt:lpstr>Franklin Gothic Book</vt:lpstr>
      <vt:lpstr>Office Theme</vt:lpstr>
      <vt:lpstr>Clothed with Christ </vt:lpstr>
      <vt:lpstr>Opening Question</vt:lpstr>
      <vt:lpstr>COLOSSIANS 3:5-8 (NLT)</vt:lpstr>
      <vt:lpstr>COLOSSIANS 3:9-11 (NLT)</vt:lpstr>
      <vt:lpstr>COLOSSIANS 3:12-14 (NLT)</vt:lpstr>
      <vt:lpstr>COLOSSIANS 3:15-17 (NLT)</vt:lpstr>
      <vt:lpstr>DISCUSSION QUESTIONS</vt:lpstr>
      <vt:lpstr>APPLICATION FOR ACTIVATION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Ashley Young</dc:creator>
  <cp:lastModifiedBy>Shari Noland</cp:lastModifiedBy>
  <cp:revision>28</cp:revision>
  <dcterms:created xsi:type="dcterms:W3CDTF">2021-03-29T21:06:10Z</dcterms:created>
  <dcterms:modified xsi:type="dcterms:W3CDTF">2023-01-18T19:13:51Z</dcterms:modified>
</cp:coreProperties>
</file>