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ppt/comments/modernComment_101_0.xml" ContentType="application/vnd.ms-powerpoint.comments+xml"/>
  <Override PartName="/ppt/comments/modernComment_104_0.xml" ContentType="application/vnd.ms-powerpoint.comments+xml"/>
  <Override PartName="/ppt/comments/modernComment_10A_5E98BCDF.xml" ContentType="application/vnd.ms-powerpoint.comments+xml"/>
  <Override PartName="/ppt/comments/modernComment_108_0.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5" r:id="rId7"/>
    <p:sldId id="266" r:id="rId8"/>
    <p:sldId id="262" r:id="rId9"/>
    <p:sldId id="264" r:id="rId10"/>
  </p:sldIdLst>
  <p:sldSz cx="9144000" cy="6858000" type="screen4x3"/>
  <p:notesSz cx="6858000" cy="9144000"/>
  <p:custDataLst>
    <p:tags r:id="rId1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iKZRSCGg+exLl8pzzYHg+awEuovg=="/>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43ED59-20C7-4FDF-8DCA-8A14D1AA1C8C}" name="Microsoft Office User" initials="MOU" userId="Microsoft Office Us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153" autoAdjust="0"/>
    <p:restoredTop sz="94660"/>
  </p:normalViewPr>
  <p:slideViewPr>
    <p:cSldViewPr snapToGrid="0">
      <p:cViewPr varScale="1">
        <p:scale>
          <a:sx n="99" d="100"/>
          <a:sy n="99" d="100"/>
        </p:scale>
        <p:origin x="-112" y="-16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tags" Target="tags/tag1.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31" Type="http://schemas.microsoft.com/office/2018/10/relationships/authors" Targe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26" Type="http://customschemas.google.com/relationships/presentationmetadata" Target="metadata"/><Relationship Id="rId27" Type="http://schemas.openxmlformats.org/officeDocument/2006/relationships/presProps" Target="presProps.xml"/><Relationship Id="rId10" Type="http://schemas.openxmlformats.org/officeDocument/2006/relationships/slide" Target="slides/slide9.xml"/></Relationships>
</file>

<file path=ppt/comments/modernComment_101_0.xml><?xml version="1.0" encoding="utf-8"?>
<p188:cmLst xmlns:a="http://schemas.openxmlformats.org/drawingml/2006/main" xmlns:r="http://schemas.openxmlformats.org/officeDocument/2006/relationships" xmlns:p188="http://schemas.microsoft.com/office/powerpoint/2018/8/main">
  <p188:cm id="{D05B5957-BB85-EB42-9D8D-8DF6B3265CFA}" authorId="{8443ED59-20C7-4FDF-8DCA-8A14D1AA1C8C}" created="2022-03-04T14:14:03.016">
    <ac:deMkLst xmlns:ac="http://schemas.microsoft.com/office/drawing/2013/main/command">
      <pc:docMk xmlns:pc="http://schemas.microsoft.com/office/powerpoint/2013/main/command"/>
      <pc:sldMk xmlns:pc="http://schemas.microsoft.com/office/powerpoint/2013/main/command" cId="0" sldId="257"/>
      <ac:spMk id="101" creationId="{00000000-0000-0000-0000-000000000000}"/>
    </ac:deMkLst>
    <p188:txBody>
      <a:bodyPr/>
      <a:lstStyle/>
      <a:p>
        <a:r>
          <a:rPr lang="en-US"/>
          <a:t>don’t italicize.
also, should we change “their” to “our?”</a:t>
        </a:r>
      </a:p>
    </p188:txBody>
  </p188:cm>
</p188:cmLst>
</file>

<file path=ppt/comments/modernComment_104_0.xml><?xml version="1.0" encoding="utf-8"?>
<p188:cmLst xmlns:a="http://schemas.openxmlformats.org/drawingml/2006/main" xmlns:r="http://schemas.openxmlformats.org/officeDocument/2006/relationships" xmlns:p188="http://schemas.microsoft.com/office/powerpoint/2018/8/main">
  <p188:cm id="{AA854212-8732-674B-B8F9-0B746678367B}" authorId="{8443ED59-20C7-4FDF-8DCA-8A14D1AA1C8C}" created="2022-03-04T14:15:16.760">
    <ac:deMkLst xmlns:ac="http://schemas.microsoft.com/office/drawing/2013/main/command">
      <pc:docMk xmlns:pc="http://schemas.microsoft.com/office/powerpoint/2013/main/command"/>
      <pc:sldMk xmlns:pc="http://schemas.microsoft.com/office/powerpoint/2013/main/command" cId="0" sldId="260"/>
      <ac:spMk id="125" creationId="{00000000-0000-0000-0000-000000000000}"/>
    </ac:deMkLst>
    <p188:txBody>
      <a:bodyPr/>
      <a:lstStyle/>
      <a:p>
        <a:r>
          <a:rPr lang="en-US"/>
          <a:t>the indentions of these verses seem off compared to the slides before and after this one</a:t>
        </a:r>
      </a:p>
    </p188:txBody>
  </p188:cm>
</p188:cmLst>
</file>

<file path=ppt/comments/modernComment_108_0.xml><?xml version="1.0" encoding="utf-8"?>
<p188:cmLst xmlns:a="http://schemas.openxmlformats.org/drawingml/2006/main" xmlns:r="http://schemas.openxmlformats.org/officeDocument/2006/relationships" xmlns:p188="http://schemas.microsoft.com/office/powerpoint/2018/8/main">
  <p188:cm id="{B569BD5E-27F4-3545-AEF0-DE3A12A180F8}" authorId="{8443ED59-20C7-4FDF-8DCA-8A14D1AA1C8C}" created="2022-03-04T14:17:41.176">
    <ac:deMkLst xmlns:ac="http://schemas.microsoft.com/office/drawing/2013/main/command">
      <pc:docMk xmlns:pc="http://schemas.microsoft.com/office/powerpoint/2013/main/command"/>
      <pc:sldMk xmlns:pc="http://schemas.microsoft.com/office/powerpoint/2013/main/command" cId="0" sldId="264"/>
      <ac:spMk id="164" creationId="{00000000-0000-0000-0000-000000000000}"/>
    </ac:deMkLst>
    <p188:replyLst>
      <p188:reply id="{E2753EBA-FCDA-8F4D-9FBE-35E884ABAE71}" authorId="{8443ED59-20C7-4FDF-8DCA-8A14D1AA1C8C}" created="2022-03-04T14:18:25.377">
        <p188:txBody>
          <a:bodyPr/>
          <a:lstStyle/>
          <a:p>
            <a:r>
              <a:rPr lang="en-US"/>
              <a:t>I would take out the first “you will be” (…even if it means you will be traveling out of your comfort zone)</a:t>
            </a:r>
          </a:p>
        </p188:txBody>
      </p188:reply>
    </p188:replyLst>
    <p188:txBody>
      <a:bodyPr/>
      <a:lstStyle/>
      <a:p>
        <a:r>
          <a:rPr lang="en-US"/>
          <a:t>center this text box</a:t>
        </a:r>
      </a:p>
    </p188:txBody>
  </p188:cm>
</p188:cmLst>
</file>

<file path=ppt/comments/modernComment_10A_5E98BCDF.xml><?xml version="1.0" encoding="utf-8"?>
<p188:cmLst xmlns:a="http://schemas.openxmlformats.org/drawingml/2006/main" xmlns:r="http://schemas.openxmlformats.org/officeDocument/2006/relationships" xmlns:p188="http://schemas.microsoft.com/office/powerpoint/2018/8/main">
  <p188:cm id="{BCB1E44C-80E3-BB49-952D-259E6186A45E}" authorId="{8443ED59-20C7-4FDF-8DCA-8A14D1AA1C8C}" created="2022-03-04T14:17:04.681">
    <ac:deMkLst xmlns:ac="http://schemas.microsoft.com/office/drawing/2013/main/command">
      <pc:docMk xmlns:pc="http://schemas.microsoft.com/office/powerpoint/2013/main/command"/>
      <pc:sldMk xmlns:pc="http://schemas.microsoft.com/office/powerpoint/2013/main/command" cId="1587068127" sldId="266"/>
      <ac:spMk id="125" creationId="{00000000-0000-0000-0000-000000000000}"/>
    </ac:deMkLst>
    <p188:txBody>
      <a:bodyPr/>
      <a:lstStyle/>
      <a:p>
        <a:r>
          <a:rPr lang="en-US"/>
          <a:t>this text box seems too tight/close to the right edge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4123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6330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2664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6656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697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280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1613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7114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5189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2129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0"/>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1"/>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1"/>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9"/>
          <p:cNvSpPr>
            <a:spLocks noGrp="1"/>
          </p:cNvSpPr>
          <p:nvPr>
            <p:ph type="pic" idx="2"/>
          </p:nvPr>
        </p:nvSpPr>
        <p:spPr>
          <a:xfrm>
            <a:off x="1792288" y="612775"/>
            <a:ext cx="5486400" cy="4114800"/>
          </a:xfrm>
          <a:prstGeom prst="rect">
            <a:avLst/>
          </a:prstGeom>
          <a:noFill/>
          <a:ln>
            <a:noFill/>
          </a:ln>
        </p:spPr>
      </p:sp>
      <p:sp>
        <p:nvSpPr>
          <p:cNvPr id="68" name="Google Shape;68;p1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1.png"/><Relationship Id="rId5" Type="http://schemas.microsoft.com/office/2018/10/relationships/comments" Target="../comments/modernComment_101_0.xml"/><Relationship Id="rId1" Type="http://schemas.openxmlformats.org/officeDocument/2006/relationships/tags" Target="../tags/tag3.x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1.png"/><Relationship Id="rId1" Type="http://schemas.openxmlformats.org/officeDocument/2006/relationships/tags" Target="../tags/tag4.x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1.png"/><Relationship Id="rId1" Type="http://schemas.openxmlformats.org/officeDocument/2006/relationships/tags" Target="../tags/tag5.x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1.png"/><Relationship Id="rId5" Type="http://schemas.microsoft.com/office/2018/10/relationships/comments" Target="../comments/modernComment_104_0.xml"/><Relationship Id="rId1" Type="http://schemas.openxmlformats.org/officeDocument/2006/relationships/tags" Target="../tags/tag6.x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1.png"/><Relationship Id="rId1" Type="http://schemas.openxmlformats.org/officeDocument/2006/relationships/tags" Target="../tags/tag7.x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1.png"/><Relationship Id="rId5" Type="http://schemas.microsoft.com/office/2018/10/relationships/comments" Target="../comments/modernComment_10A_5E98BCDF.xml"/><Relationship Id="rId1" Type="http://schemas.openxmlformats.org/officeDocument/2006/relationships/tags" Target="../tags/tag8.x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2.png"/><Relationship Id="rId1" Type="http://schemas.openxmlformats.org/officeDocument/2006/relationships/tags" Target="../tags/tag9.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1.png"/><Relationship Id="rId5" Type="http://schemas.microsoft.com/office/2018/10/relationships/comments" Target="../comments/modernComment_108_0.xml"/><Relationship Id="rId1" Type="http://schemas.openxmlformats.org/officeDocument/2006/relationships/tags" Target="../tags/tag10.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xmlns="" id="{D41D834D-48EE-4311-90D4-0A4FAC31BF79}"/>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8" name="Google Shape;88;p1"/>
          <p:cNvSpPr txBox="1">
            <a:spLocks noGrp="1"/>
          </p:cNvSpPr>
          <p:nvPr>
            <p:ph type="ctrTitle"/>
          </p:nvPr>
        </p:nvSpPr>
        <p:spPr>
          <a:xfrm>
            <a:off x="-81887" y="1622820"/>
            <a:ext cx="9307773" cy="2095284"/>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rgbClr val="17365D"/>
              </a:buClr>
              <a:buSzPts val="4400"/>
              <a:buFont typeface="Avenir"/>
              <a:buNone/>
            </a:pPr>
            <a:r>
              <a:rPr lang="en-US" dirty="0">
                <a:solidFill>
                  <a:srgbClr val="17365D"/>
                </a:solidFill>
                <a:latin typeface="Avenir"/>
                <a:ea typeface="Avenir"/>
                <a:cs typeface="Avenir"/>
                <a:sym typeface="Avenir"/>
              </a:rPr>
              <a:t>The Nature of Christian Freedom</a:t>
            </a:r>
            <a:endParaRPr dirty="0">
              <a:solidFill>
                <a:srgbClr val="376092"/>
              </a:solidFill>
              <a:latin typeface="Libre Franklin"/>
            </a:endParaRPr>
          </a:p>
        </p:txBody>
      </p:sp>
      <p:sp>
        <p:nvSpPr>
          <p:cNvPr id="89" name="Google Shape;89;p1"/>
          <p:cNvSpPr txBox="1">
            <a:spLocks noGrp="1"/>
          </p:cNvSpPr>
          <p:nvPr>
            <p:ph type="subTitle" idx="1"/>
          </p:nvPr>
        </p:nvSpPr>
        <p:spPr>
          <a:xfrm>
            <a:off x="1342388" y="3718104"/>
            <a:ext cx="6344672" cy="858053"/>
          </a:xfrm>
          <a:prstGeom prst="rect">
            <a:avLst/>
          </a:prstGeom>
          <a:noFill/>
          <a:ln>
            <a:noFill/>
          </a:ln>
        </p:spPr>
        <p:txBody>
          <a:bodyPr spcFirstLastPara="1" wrap="square" lIns="91425" tIns="45700" rIns="91425" bIns="45700" anchor="t" anchorCtr="0">
            <a:normAutofit/>
          </a:bodyPr>
          <a:lstStyle/>
          <a:p>
            <a:pPr marL="0" lvl="0" indent="0" algn="ctr" rtl="0">
              <a:lnSpc>
                <a:spcPct val="108000"/>
              </a:lnSpc>
              <a:spcBef>
                <a:spcPts val="0"/>
              </a:spcBef>
              <a:spcAft>
                <a:spcPts val="0"/>
              </a:spcAft>
              <a:buClr>
                <a:srgbClr val="17375E"/>
              </a:buClr>
              <a:buSzPts val="2000"/>
              <a:buNone/>
            </a:pPr>
            <a:r>
              <a:rPr lang="en-US" sz="2000" b="1" dirty="0">
                <a:solidFill>
                  <a:srgbClr val="17375E"/>
                </a:solidFill>
                <a:latin typeface="Libre Franklin"/>
                <a:ea typeface="Libre Franklin"/>
                <a:cs typeface="Libre Franklin"/>
                <a:sym typeface="Libre Franklin"/>
              </a:rPr>
              <a:t>May 22, 2022</a:t>
            </a:r>
            <a:endParaRPr sz="2000" dirty="0"/>
          </a:p>
        </p:txBody>
      </p:sp>
      <p:pic>
        <p:nvPicPr>
          <p:cNvPr id="90" name="Google Shape;90;p1" descr="Precepts_BorderDesign_blue2.png"/>
          <p:cNvPicPr preferRelativeResize="0"/>
          <p:nvPr/>
        </p:nvPicPr>
        <p:blipFill rotWithShape="1">
          <a:blip r:embed="rId4">
            <a:alphaModFix/>
          </a:blip>
          <a:srcRect/>
          <a:stretch/>
        </p:blipFill>
        <p:spPr>
          <a:xfrm>
            <a:off x="0" y="4495800"/>
            <a:ext cx="9144000" cy="2362200"/>
          </a:xfrm>
          <a:prstGeom prst="rect">
            <a:avLst/>
          </a:prstGeom>
          <a:noFill/>
          <a:ln>
            <a:noFill/>
          </a:ln>
        </p:spPr>
      </p:pic>
      <p:sp>
        <p:nvSpPr>
          <p:cNvPr id="91" name="Google Shape;91;p1"/>
          <p:cNvSpPr txBox="1"/>
          <p:nvPr/>
        </p:nvSpPr>
        <p:spPr>
          <a:xfrm>
            <a:off x="6164372" y="185494"/>
            <a:ext cx="2725453" cy="1107996"/>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400" b="1" i="0" u="none" strike="noStrike" cap="none" dirty="0">
                <a:solidFill>
                  <a:srgbClr val="17365D"/>
                </a:solidFill>
                <a:latin typeface="Libre Franklin"/>
                <a:ea typeface="Libre Franklin"/>
                <a:cs typeface="Libre Franklin"/>
                <a:sym typeface="Libre Franklin"/>
              </a:rPr>
              <a:t>March Quarter</a:t>
            </a:r>
            <a:endParaRPr dirty="0"/>
          </a:p>
          <a:p>
            <a:pPr marL="0" marR="0" lvl="0" indent="0" algn="r" rtl="0">
              <a:spcBef>
                <a:spcPts val="0"/>
              </a:spcBef>
              <a:spcAft>
                <a:spcPts val="0"/>
              </a:spcAft>
              <a:buNone/>
            </a:pPr>
            <a:r>
              <a:rPr lang="en-US" sz="2000" b="1" i="0" u="none" strike="noStrike" cap="none" dirty="0">
                <a:solidFill>
                  <a:srgbClr val="558ED5"/>
                </a:solidFill>
                <a:latin typeface="Libre Franklin"/>
                <a:ea typeface="Libre Franklin"/>
                <a:cs typeface="Libre Franklin"/>
                <a:sym typeface="Libre Franklin"/>
              </a:rPr>
              <a:t>Lesson 12</a:t>
            </a:r>
            <a:endParaRPr dirty="0"/>
          </a:p>
          <a:p>
            <a:pPr marL="0" marR="0" lvl="0" indent="0" algn="r" rtl="0">
              <a:spcBef>
                <a:spcPts val="0"/>
              </a:spcBef>
              <a:spcAft>
                <a:spcPts val="0"/>
              </a:spcAft>
              <a:buNone/>
            </a:pPr>
            <a:endParaRPr sz="1400" b="1" i="0" u="none" strike="noStrike" cap="none" dirty="0">
              <a:solidFill>
                <a:srgbClr val="0000FF"/>
              </a:solidFill>
              <a:latin typeface="Libre Franklin"/>
              <a:ea typeface="Libre Franklin"/>
              <a:cs typeface="Libre Franklin"/>
              <a:sym typeface="Libre Franklin"/>
            </a:endParaRPr>
          </a:p>
          <a:p>
            <a:pPr marL="0" marR="0" lvl="0" indent="0" algn="r" rtl="0">
              <a:spcBef>
                <a:spcPts val="0"/>
              </a:spcBef>
              <a:spcAft>
                <a:spcPts val="0"/>
              </a:spcAft>
              <a:buNone/>
            </a:pPr>
            <a:endParaRPr sz="1800" b="0" i="0" u="none" strike="noStrike" cap="none" dirty="0">
              <a:solidFill>
                <a:schemeClr val="dk1"/>
              </a:solidFill>
              <a:latin typeface="Calibri"/>
              <a:ea typeface="Calibri"/>
              <a:cs typeface="Calibri"/>
              <a:sym typeface="Calibri"/>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xmlns="" id="{E87AB153-B725-4724-94ED-352F925D65D9}"/>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97" name="Google Shape;97;p2"/>
          <p:cNvSpPr txBox="1">
            <a:spLocks noGrp="1"/>
          </p:cNvSpPr>
          <p:nvPr>
            <p:ph type="ctrTitle"/>
          </p:nvPr>
        </p:nvSpPr>
        <p:spPr>
          <a:xfrm>
            <a:off x="685800" y="446693"/>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65D"/>
              </a:buClr>
              <a:buSzPts val="4400"/>
              <a:buFont typeface="Avenir"/>
              <a:buNone/>
            </a:pPr>
            <a:r>
              <a:rPr lang="en-US" dirty="0">
                <a:solidFill>
                  <a:srgbClr val="17365D"/>
                </a:solidFill>
                <a:latin typeface="Calibri" panose="020F0502020204030204" pitchFamily="34" charset="0"/>
                <a:ea typeface="Avenir"/>
                <a:cs typeface="Calibri" panose="020F0502020204030204" pitchFamily="34" charset="0"/>
                <a:sym typeface="Avenir"/>
              </a:rPr>
              <a:t>OPENING QUESTION</a:t>
            </a:r>
            <a:endParaRPr dirty="0">
              <a:latin typeface="Calibri" panose="020F0502020204030204" pitchFamily="34" charset="0"/>
              <a:cs typeface="Calibri" panose="020F0502020204030204" pitchFamily="34" charset="0"/>
            </a:endParaRPr>
          </a:p>
        </p:txBody>
      </p:sp>
      <p:pic>
        <p:nvPicPr>
          <p:cNvPr id="99" name="Google Shape;99;p2" descr="Precepts_BorderDesign_blue2.png"/>
          <p:cNvPicPr preferRelativeResize="0"/>
          <p:nvPr/>
        </p:nvPicPr>
        <p:blipFill rotWithShape="1">
          <a:blip r:embed="rId4">
            <a:alphaModFix/>
          </a:blip>
          <a:srcRect/>
          <a:stretch/>
        </p:blipFill>
        <p:spPr>
          <a:xfrm>
            <a:off x="0" y="4495800"/>
            <a:ext cx="9144000" cy="2362200"/>
          </a:xfrm>
          <a:prstGeom prst="rect">
            <a:avLst/>
          </a:prstGeom>
          <a:noFill/>
          <a:ln>
            <a:noFill/>
          </a:ln>
        </p:spPr>
      </p:pic>
      <p:sp>
        <p:nvSpPr>
          <p:cNvPr id="101" name="Google Shape;101;p2"/>
          <p:cNvSpPr txBox="1">
            <a:spLocks noGrp="1"/>
          </p:cNvSpPr>
          <p:nvPr>
            <p:ph type="subTitle" idx="1"/>
          </p:nvPr>
        </p:nvSpPr>
        <p:spPr>
          <a:xfrm>
            <a:off x="685800" y="2579083"/>
            <a:ext cx="7772400" cy="2280900"/>
          </a:xfrm>
          <a:prstGeom prst="rect">
            <a:avLst/>
          </a:prstGeom>
          <a:noFill/>
          <a:ln>
            <a:noFill/>
          </a:ln>
        </p:spPr>
        <p:txBody>
          <a:bodyPr spcFirstLastPara="1" wrap="square" lIns="91425" tIns="45700" rIns="91425" bIns="45700" anchor="t" anchorCtr="0">
            <a:noAutofit/>
          </a:bodyPr>
          <a:lstStyle/>
          <a:p>
            <a:r>
              <a:rPr lang="en-US" sz="3600" i="1" dirty="0">
                <a:solidFill>
                  <a:schemeClr val="accent1"/>
                </a:solidFill>
              </a:rPr>
              <a:t>Why is it so easy for believers to get caught up in the extremes of legalism or catering to their fleshly desires? </a:t>
            </a:r>
            <a:endParaRPr lang="en-US" sz="3600" dirty="0">
              <a:solidFill>
                <a:schemeClr val="accent1"/>
              </a:solidFill>
            </a:endParaRPr>
          </a:p>
        </p:txBody>
      </p:sp>
    </p:spTree>
    <p:custDataLst>
      <p:tags r:id="rId1"/>
    </p:custDataLst>
  </p:cSld>
  <p:clrMapOvr>
    <a:masterClrMapping/>
  </p:clrMapOvr>
  <p:extLst>
    <p:ext uri="{6950BFC3-D8DA-4A85-94F7-54DA5524770B}">
      <p188:commentRel xmlns:p188="http://schemas.microsoft.com/office/powerpoint/2018/8/main" xmlns="" r:id="rId5"/>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xmlns="" id="{EED90E6B-8590-40C1-901F-BFEDDBC180F7}"/>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06" name="Google Shape;106;p3"/>
          <p:cNvSpPr txBox="1">
            <a:spLocks noGrp="1"/>
          </p:cNvSpPr>
          <p:nvPr>
            <p:ph type="ctrTitle"/>
          </p:nvPr>
        </p:nvSpPr>
        <p:spPr>
          <a:xfrm>
            <a:off x="73463" y="717802"/>
            <a:ext cx="3810640" cy="41479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58ED5"/>
              </a:buClr>
              <a:buSzPts val="2400"/>
              <a:buFont typeface="Avenir"/>
              <a:buNone/>
            </a:pPr>
            <a:r>
              <a:rPr lang="en-US" sz="2300" dirty="0">
                <a:solidFill>
                  <a:srgbClr val="558ED5"/>
                </a:solidFill>
                <a:latin typeface="Calibri" panose="020F0502020204030204" pitchFamily="34" charset="0"/>
                <a:cs typeface="Calibri" panose="020F0502020204030204" pitchFamily="34" charset="0"/>
              </a:rPr>
              <a:t>Galatians 5:1-4 </a:t>
            </a:r>
            <a:r>
              <a:rPr lang="en-US" sz="2300" dirty="0">
                <a:solidFill>
                  <a:srgbClr val="558ED5"/>
                </a:solidFill>
                <a:latin typeface="Calibri" panose="020F0502020204030204" pitchFamily="34" charset="0"/>
                <a:ea typeface="Avenir"/>
                <a:cs typeface="Calibri" panose="020F0502020204030204" pitchFamily="34" charset="0"/>
                <a:sym typeface="Avenir"/>
              </a:rPr>
              <a:t>(NLT)</a:t>
            </a:r>
            <a:endParaRPr sz="2300" dirty="0">
              <a:solidFill>
                <a:srgbClr val="558ED5"/>
              </a:solidFill>
              <a:latin typeface="Calibri" panose="020F0502020204030204" pitchFamily="34" charset="0"/>
              <a:ea typeface="Avenir"/>
              <a:cs typeface="Calibri" panose="020F0502020204030204" pitchFamily="34" charset="0"/>
              <a:sym typeface="Avenir"/>
            </a:endParaRPr>
          </a:p>
        </p:txBody>
      </p:sp>
      <p:sp>
        <p:nvSpPr>
          <p:cNvPr id="107" name="Google Shape;107;p3"/>
          <p:cNvSpPr txBox="1">
            <a:spLocks noGrp="1"/>
          </p:cNvSpPr>
          <p:nvPr>
            <p:ph type="subTitle" idx="1"/>
          </p:nvPr>
        </p:nvSpPr>
        <p:spPr>
          <a:xfrm>
            <a:off x="3789575" y="180061"/>
            <a:ext cx="4964691" cy="5250729"/>
          </a:xfrm>
          <a:prstGeom prst="rect">
            <a:avLst/>
          </a:prstGeom>
          <a:noFill/>
          <a:ln>
            <a:noFill/>
          </a:ln>
        </p:spPr>
        <p:txBody>
          <a:bodyPr spcFirstLastPara="1" wrap="square" lIns="91425" tIns="45700" rIns="91425" bIns="45700" anchor="t" anchorCtr="0">
            <a:noAutofit/>
          </a:bodyPr>
          <a:lstStyle/>
          <a:p>
            <a:pPr marL="0" lvl="0" indent="0" algn="l">
              <a:spcBef>
                <a:spcPts val="0"/>
              </a:spcBef>
              <a:buClr>
                <a:srgbClr val="17365D"/>
              </a:buClr>
              <a:buSzPts val="2400"/>
            </a:pPr>
            <a:r>
              <a:rPr lang="en-US" sz="2000" dirty="0">
                <a:solidFill>
                  <a:schemeClr val="tx1"/>
                </a:solidFill>
              </a:rPr>
              <a:t>1 So Christ has truly set us free. Now make sure that you stay free, and don’t get tied up again in slavery to the law.</a:t>
            </a:r>
          </a:p>
          <a:p>
            <a:pPr marL="0" lvl="0" indent="0" algn="l">
              <a:spcBef>
                <a:spcPts val="0"/>
              </a:spcBef>
              <a:buClr>
                <a:srgbClr val="17365D"/>
              </a:buClr>
              <a:buSzPts val="2400"/>
            </a:pPr>
            <a:endParaRPr lang="en-US" sz="1100" dirty="0">
              <a:solidFill>
                <a:schemeClr val="tx1"/>
              </a:solidFill>
            </a:endParaRPr>
          </a:p>
          <a:p>
            <a:pPr marL="0" lvl="0" indent="0" algn="l">
              <a:spcBef>
                <a:spcPts val="0"/>
              </a:spcBef>
              <a:buClr>
                <a:srgbClr val="17365D"/>
              </a:buClr>
              <a:buSzPts val="2400"/>
            </a:pPr>
            <a:r>
              <a:rPr lang="en-US" sz="2000" dirty="0">
                <a:solidFill>
                  <a:schemeClr val="tx1"/>
                </a:solidFill>
              </a:rPr>
              <a:t>2</a:t>
            </a:r>
            <a:r>
              <a:rPr lang="en-US" sz="2000" b="1" baseline="30000" dirty="0">
                <a:solidFill>
                  <a:schemeClr val="tx1"/>
                </a:solidFill>
              </a:rPr>
              <a:t> </a:t>
            </a:r>
            <a:r>
              <a:rPr lang="en-US" sz="2000" dirty="0">
                <a:solidFill>
                  <a:schemeClr val="tx1"/>
                </a:solidFill>
              </a:rPr>
              <a:t>Listen! I, Paul, tell you this: If you are counting on circumcision to make you right with God, then Christ will be of no benefit to you. </a:t>
            </a:r>
          </a:p>
          <a:p>
            <a:pPr marL="0" lvl="0" indent="0" algn="l">
              <a:spcBef>
                <a:spcPts val="0"/>
              </a:spcBef>
              <a:buClr>
                <a:srgbClr val="17365D"/>
              </a:buClr>
              <a:buSzPts val="2400"/>
            </a:pPr>
            <a:endParaRPr lang="en-US" sz="1100" dirty="0">
              <a:solidFill>
                <a:schemeClr val="tx1"/>
              </a:solidFill>
            </a:endParaRPr>
          </a:p>
          <a:p>
            <a:pPr marL="0" lvl="0" indent="0" algn="l">
              <a:spcBef>
                <a:spcPts val="0"/>
              </a:spcBef>
              <a:buClr>
                <a:srgbClr val="17365D"/>
              </a:buClr>
              <a:buSzPts val="2400"/>
            </a:pPr>
            <a:r>
              <a:rPr lang="en-US" sz="2000" dirty="0">
                <a:solidFill>
                  <a:schemeClr val="tx1"/>
                </a:solidFill>
              </a:rPr>
              <a:t>3 </a:t>
            </a:r>
            <a:r>
              <a:rPr lang="en-US" sz="2000" b="1" baseline="30000" dirty="0">
                <a:solidFill>
                  <a:schemeClr val="tx1"/>
                </a:solidFill>
              </a:rPr>
              <a:t> </a:t>
            </a:r>
            <a:r>
              <a:rPr lang="en-US" sz="2000" dirty="0">
                <a:solidFill>
                  <a:schemeClr val="tx1"/>
                </a:solidFill>
              </a:rPr>
              <a:t>I’ll say it again. If you are trying to find favor with God by being circumcised, you must obey every regulation in the whole law of Moses.</a:t>
            </a:r>
          </a:p>
          <a:p>
            <a:pPr marL="0" lvl="0" indent="0" algn="l">
              <a:spcBef>
                <a:spcPts val="0"/>
              </a:spcBef>
              <a:buClr>
                <a:srgbClr val="17365D"/>
              </a:buClr>
              <a:buSzPts val="2400"/>
            </a:pPr>
            <a:endParaRPr lang="en-US" sz="1100" dirty="0">
              <a:solidFill>
                <a:schemeClr val="tx1"/>
              </a:solidFill>
            </a:endParaRPr>
          </a:p>
          <a:p>
            <a:pPr marL="0" lvl="0" indent="0" algn="l">
              <a:spcBef>
                <a:spcPts val="0"/>
              </a:spcBef>
              <a:buClr>
                <a:srgbClr val="17365D"/>
              </a:buClr>
              <a:buSzPts val="2400"/>
            </a:pPr>
            <a:r>
              <a:rPr lang="en-US" sz="2000" dirty="0">
                <a:solidFill>
                  <a:schemeClr val="tx1"/>
                </a:solidFill>
              </a:rPr>
              <a:t>4 For if you are trying to make yourselves right with God by keeping the law, you have been cut off from Christ! You have fallen away from God’s grace.</a:t>
            </a:r>
          </a:p>
        </p:txBody>
      </p:sp>
      <p:pic>
        <p:nvPicPr>
          <p:cNvPr id="108" name="Google Shape;108;p3" descr="Precepts_BorderDesign_blue2.png"/>
          <p:cNvPicPr preferRelativeResize="0"/>
          <p:nvPr/>
        </p:nvPicPr>
        <p:blipFill rotWithShape="1">
          <a:blip r:embed="rId4">
            <a:alphaModFix/>
          </a:blip>
          <a:srcRect/>
          <a:stretch/>
        </p:blipFill>
        <p:spPr>
          <a:xfrm>
            <a:off x="0" y="4543186"/>
            <a:ext cx="9144000" cy="2362200"/>
          </a:xfrm>
          <a:prstGeom prst="rect">
            <a:avLst/>
          </a:prstGeom>
          <a:noFill/>
          <a:ln>
            <a:noFill/>
          </a:ln>
        </p:spPr>
      </p:pic>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xmlns="" id="{2623329F-B708-4BD8-8FEF-ED040F00E086}"/>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15" name="Google Shape;115;p4"/>
          <p:cNvSpPr txBox="1">
            <a:spLocks noGrp="1"/>
          </p:cNvSpPr>
          <p:nvPr>
            <p:ph type="ctrTitle"/>
          </p:nvPr>
        </p:nvSpPr>
        <p:spPr>
          <a:xfrm>
            <a:off x="115410" y="717802"/>
            <a:ext cx="3651247" cy="4147900"/>
          </a:xfrm>
          <a:prstGeom prst="rect">
            <a:avLst/>
          </a:prstGeom>
          <a:noFill/>
          <a:ln>
            <a:noFill/>
          </a:ln>
        </p:spPr>
        <p:txBody>
          <a:bodyPr spcFirstLastPara="1" wrap="square" lIns="91425" tIns="45700" rIns="91425" bIns="45700" anchor="ctr" anchorCtr="0">
            <a:normAutofit/>
          </a:bodyPr>
          <a:lstStyle/>
          <a:p>
            <a:pPr lvl="0" algn="l">
              <a:buClr>
                <a:srgbClr val="558ED5"/>
              </a:buClr>
              <a:buSzPts val="2400"/>
            </a:pPr>
            <a:r>
              <a:rPr lang="en-US" sz="2400" dirty="0">
                <a:solidFill>
                  <a:srgbClr val="558ED5"/>
                </a:solidFill>
                <a:latin typeface="Calibri" panose="020F0502020204030204" pitchFamily="34" charset="0"/>
                <a:cs typeface="Calibri" panose="020F0502020204030204" pitchFamily="34" charset="0"/>
              </a:rPr>
              <a:t>Galatians 5:5-8 (NLT)</a:t>
            </a:r>
            <a:endParaRPr sz="2200" dirty="0">
              <a:solidFill>
                <a:srgbClr val="558ED5"/>
              </a:solidFill>
              <a:latin typeface="Calibri" panose="020F0502020204030204" pitchFamily="34" charset="0"/>
              <a:ea typeface="Avenir"/>
              <a:cs typeface="Calibri" panose="020F0502020204030204" pitchFamily="34" charset="0"/>
              <a:sym typeface="Avenir"/>
            </a:endParaRPr>
          </a:p>
        </p:txBody>
      </p:sp>
      <p:sp>
        <p:nvSpPr>
          <p:cNvPr id="116" name="Google Shape;116;p4"/>
          <p:cNvSpPr txBox="1">
            <a:spLocks noGrp="1"/>
          </p:cNvSpPr>
          <p:nvPr>
            <p:ph type="subTitle" idx="1"/>
          </p:nvPr>
        </p:nvSpPr>
        <p:spPr>
          <a:xfrm>
            <a:off x="3836709" y="320512"/>
            <a:ext cx="5099901" cy="5109328"/>
          </a:xfrm>
          <a:prstGeom prst="rect">
            <a:avLst/>
          </a:prstGeom>
          <a:noFill/>
          <a:ln>
            <a:noFill/>
          </a:ln>
        </p:spPr>
        <p:txBody>
          <a:bodyPr spcFirstLastPara="1" wrap="square" lIns="91425" tIns="45700" rIns="91425" bIns="45700" anchor="t" anchorCtr="0">
            <a:normAutofit fontScale="92500" lnSpcReduction="10000"/>
          </a:bodyPr>
          <a:lstStyle/>
          <a:p>
            <a:pPr marL="0" lvl="0" indent="0" algn="l">
              <a:spcBef>
                <a:spcPts val="0"/>
              </a:spcBef>
              <a:buClr>
                <a:srgbClr val="17365D"/>
              </a:buClr>
              <a:buSzPts val="2400"/>
            </a:pPr>
            <a:r>
              <a:rPr lang="en-US" sz="2200" dirty="0">
                <a:solidFill>
                  <a:schemeClr val="tx1"/>
                </a:solidFill>
              </a:rPr>
              <a:t>5 </a:t>
            </a:r>
            <a:r>
              <a:rPr lang="en-US" sz="2400" dirty="0">
                <a:solidFill>
                  <a:schemeClr val="tx1"/>
                </a:solidFill>
              </a:rPr>
              <a:t>But we who live by the Spirit eagerly wait to receive by faith the righteousness God has promised to us.</a:t>
            </a:r>
            <a:endParaRPr lang="en-US" sz="2200" dirty="0">
              <a:solidFill>
                <a:schemeClr val="tx1"/>
              </a:solidFill>
            </a:endParaRPr>
          </a:p>
          <a:p>
            <a:pPr marL="0" lvl="0" indent="0" algn="l">
              <a:spcBef>
                <a:spcPts val="0"/>
              </a:spcBef>
              <a:buClr>
                <a:srgbClr val="17365D"/>
              </a:buClr>
              <a:buSzPts val="2400"/>
            </a:pPr>
            <a:endParaRPr lang="en-US" sz="2200" dirty="0">
              <a:solidFill>
                <a:schemeClr val="tx1"/>
              </a:solidFill>
            </a:endParaRPr>
          </a:p>
          <a:p>
            <a:pPr marL="0" lvl="0" indent="0" algn="l">
              <a:spcBef>
                <a:spcPts val="0"/>
              </a:spcBef>
              <a:buClr>
                <a:srgbClr val="17365D"/>
              </a:buClr>
              <a:buSzPts val="2400"/>
            </a:pPr>
            <a:r>
              <a:rPr lang="en-US" sz="2200" dirty="0">
                <a:solidFill>
                  <a:schemeClr val="tx1"/>
                </a:solidFill>
              </a:rPr>
              <a:t>6 </a:t>
            </a:r>
            <a:r>
              <a:rPr lang="en-US" sz="2400" dirty="0">
                <a:solidFill>
                  <a:schemeClr val="tx1"/>
                </a:solidFill>
              </a:rPr>
              <a:t>For when we place our faith in Christ Jesus, there is no benefit in being circumcised or being uncircumcised. What is important is faith expressing itself in love. </a:t>
            </a:r>
          </a:p>
          <a:p>
            <a:pPr marL="0" lvl="0" indent="0" algn="l">
              <a:spcBef>
                <a:spcPts val="0"/>
              </a:spcBef>
              <a:buClr>
                <a:srgbClr val="17365D"/>
              </a:buClr>
              <a:buSzPts val="2400"/>
            </a:pPr>
            <a:endParaRPr lang="en-US" sz="2200" dirty="0">
              <a:solidFill>
                <a:schemeClr val="tx1"/>
              </a:solidFill>
            </a:endParaRPr>
          </a:p>
          <a:p>
            <a:pPr marL="0" lvl="0" indent="0" algn="l">
              <a:spcBef>
                <a:spcPts val="0"/>
              </a:spcBef>
              <a:buClr>
                <a:srgbClr val="17365D"/>
              </a:buClr>
              <a:buSzPts val="2400"/>
            </a:pPr>
            <a:r>
              <a:rPr lang="en-US" sz="2200" dirty="0">
                <a:solidFill>
                  <a:schemeClr val="tx1"/>
                </a:solidFill>
              </a:rPr>
              <a:t>7 </a:t>
            </a:r>
            <a:r>
              <a:rPr lang="en-US" sz="2400" dirty="0">
                <a:solidFill>
                  <a:schemeClr val="tx1"/>
                </a:solidFill>
              </a:rPr>
              <a:t>You were running the race so well. Who has held you back from following the truth? </a:t>
            </a:r>
          </a:p>
          <a:p>
            <a:pPr marL="0" lvl="0" indent="0" algn="l">
              <a:spcBef>
                <a:spcPts val="0"/>
              </a:spcBef>
              <a:buClr>
                <a:srgbClr val="17365D"/>
              </a:buClr>
              <a:buSzPts val="2400"/>
            </a:pPr>
            <a:endParaRPr lang="en-US" sz="2400" dirty="0">
              <a:solidFill>
                <a:schemeClr val="tx1"/>
              </a:solidFill>
            </a:endParaRPr>
          </a:p>
          <a:p>
            <a:pPr marL="0" lvl="0" indent="0" algn="l">
              <a:spcBef>
                <a:spcPts val="0"/>
              </a:spcBef>
              <a:buClr>
                <a:srgbClr val="17365D"/>
              </a:buClr>
              <a:buSzPts val="2400"/>
            </a:pPr>
            <a:r>
              <a:rPr lang="en-US" sz="2400" dirty="0">
                <a:solidFill>
                  <a:schemeClr val="tx1"/>
                </a:solidFill>
              </a:rPr>
              <a:t>8 It certainly isn’t God, for he is the one who called you to freedom.</a:t>
            </a:r>
            <a:endParaRPr lang="en-US" sz="2200" dirty="0">
              <a:solidFill>
                <a:schemeClr val="tx1"/>
              </a:solidFill>
            </a:endParaRPr>
          </a:p>
        </p:txBody>
      </p:sp>
      <p:pic>
        <p:nvPicPr>
          <p:cNvPr id="117" name="Google Shape;117;p4" descr="Precepts_BorderDesign_blue2.png"/>
          <p:cNvPicPr preferRelativeResize="0"/>
          <p:nvPr/>
        </p:nvPicPr>
        <p:blipFill rotWithShape="1">
          <a:blip r:embed="rId4">
            <a:alphaModFix/>
          </a:blip>
          <a:srcRect/>
          <a:stretch/>
        </p:blipFill>
        <p:spPr>
          <a:xfrm>
            <a:off x="0" y="4543186"/>
            <a:ext cx="9144000" cy="2362200"/>
          </a:xfrm>
          <a:prstGeom prst="rect">
            <a:avLst/>
          </a:prstGeom>
          <a:noFill/>
          <a:ln>
            <a:noFill/>
          </a:ln>
        </p:spPr>
      </p:pic>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xmlns="" id="{4358F47B-4AD3-40D3-9A53-00F175689FB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24" name="Google Shape;124;p5"/>
          <p:cNvSpPr txBox="1">
            <a:spLocks noGrp="1"/>
          </p:cNvSpPr>
          <p:nvPr>
            <p:ph type="ctrTitle"/>
          </p:nvPr>
        </p:nvSpPr>
        <p:spPr>
          <a:xfrm>
            <a:off x="115409" y="717802"/>
            <a:ext cx="3609303" cy="41479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58ED5"/>
              </a:buClr>
              <a:buSzPts val="2400"/>
              <a:buFont typeface="Avenir"/>
              <a:buNone/>
            </a:pPr>
            <a:r>
              <a:rPr lang="en-US" sz="2300" dirty="0">
                <a:solidFill>
                  <a:srgbClr val="558ED5"/>
                </a:solidFill>
                <a:latin typeface="Calibri" panose="020F0502020204030204" pitchFamily="34" charset="0"/>
                <a:cs typeface="Calibri" panose="020F0502020204030204" pitchFamily="34" charset="0"/>
              </a:rPr>
              <a:t>Galatians 5:9-11 (NLT)</a:t>
            </a:r>
            <a:endParaRPr sz="2300" dirty="0">
              <a:solidFill>
                <a:srgbClr val="558ED5"/>
              </a:solidFill>
              <a:latin typeface="Calibri" panose="020F0502020204030204" pitchFamily="34" charset="0"/>
              <a:ea typeface="Avenir"/>
              <a:cs typeface="Calibri" panose="020F0502020204030204" pitchFamily="34" charset="0"/>
              <a:sym typeface="Avenir"/>
            </a:endParaRPr>
          </a:p>
        </p:txBody>
      </p:sp>
      <p:sp>
        <p:nvSpPr>
          <p:cNvPr id="125" name="Google Shape;125;p5"/>
          <p:cNvSpPr txBox="1">
            <a:spLocks noGrp="1"/>
          </p:cNvSpPr>
          <p:nvPr>
            <p:ph type="subTitle" idx="1"/>
          </p:nvPr>
        </p:nvSpPr>
        <p:spPr>
          <a:xfrm>
            <a:off x="3836708" y="131188"/>
            <a:ext cx="5184461" cy="5403900"/>
          </a:xfrm>
          <a:prstGeom prst="rect">
            <a:avLst/>
          </a:prstGeom>
          <a:noFill/>
          <a:ln>
            <a:noFill/>
          </a:ln>
        </p:spPr>
        <p:txBody>
          <a:bodyPr spcFirstLastPara="1" wrap="square" lIns="91425" tIns="45700" rIns="91425" bIns="45700" anchor="t" anchorCtr="0">
            <a:noAutofit/>
          </a:bodyPr>
          <a:lstStyle/>
          <a:p>
            <a:pPr algn="l"/>
            <a:r>
              <a:rPr lang="en-US" sz="2200" dirty="0">
                <a:solidFill>
                  <a:schemeClr val="tx1"/>
                </a:solidFill>
              </a:rPr>
              <a:t>9 </a:t>
            </a:r>
            <a:r>
              <a:rPr lang="en-US" sz="2200" b="1" baseline="30000" dirty="0">
                <a:solidFill>
                  <a:schemeClr val="tx1"/>
                </a:solidFill>
              </a:rPr>
              <a:t> </a:t>
            </a:r>
            <a:r>
              <a:rPr lang="en-US" sz="2200" dirty="0">
                <a:solidFill>
                  <a:schemeClr val="tx1"/>
                </a:solidFill>
              </a:rPr>
              <a:t> this false teaching is like a little yeast that spreads through the whole batch of dough!</a:t>
            </a:r>
          </a:p>
          <a:p>
            <a:pPr algn="l"/>
            <a:endParaRPr lang="en-US" sz="1000" dirty="0">
              <a:solidFill>
                <a:schemeClr val="tx1"/>
              </a:solidFill>
            </a:endParaRPr>
          </a:p>
          <a:p>
            <a:pPr algn="l"/>
            <a:r>
              <a:rPr lang="en-US" sz="2200" dirty="0">
                <a:solidFill>
                  <a:schemeClr val="tx1"/>
                </a:solidFill>
              </a:rPr>
              <a:t>10 </a:t>
            </a:r>
            <a:r>
              <a:rPr lang="en-US" sz="2200" b="1" baseline="30000" dirty="0">
                <a:solidFill>
                  <a:schemeClr val="tx1"/>
                </a:solidFill>
              </a:rPr>
              <a:t> </a:t>
            </a:r>
            <a:r>
              <a:rPr lang="en-US" sz="2200" dirty="0">
                <a:solidFill>
                  <a:schemeClr val="tx1"/>
                </a:solidFill>
              </a:rPr>
              <a:t>I am trusting the Lord to keep you from believing false teachings. God will judge that person, whoever he is, who has been confusing you</a:t>
            </a:r>
          </a:p>
          <a:p>
            <a:pPr algn="l"/>
            <a:endParaRPr lang="en-US" sz="1050" dirty="0">
              <a:solidFill>
                <a:schemeClr val="tx1"/>
              </a:solidFill>
            </a:endParaRPr>
          </a:p>
          <a:p>
            <a:pPr algn="l"/>
            <a:r>
              <a:rPr lang="en-US" sz="2200" dirty="0">
                <a:solidFill>
                  <a:schemeClr val="tx1"/>
                </a:solidFill>
              </a:rPr>
              <a:t>11 Dear brothers and sisters, if I were still preaching that you must be circumcised—as some say I do—why am I still being persecuted? If I were no longer preaching salvation through the cross of Christ, no one would be offended. </a:t>
            </a:r>
          </a:p>
        </p:txBody>
      </p:sp>
      <p:pic>
        <p:nvPicPr>
          <p:cNvPr id="126" name="Google Shape;126;p5" descr="Precepts_BorderDesign_blue2.png"/>
          <p:cNvPicPr preferRelativeResize="0"/>
          <p:nvPr/>
        </p:nvPicPr>
        <p:blipFill rotWithShape="1">
          <a:blip r:embed="rId4">
            <a:alphaModFix/>
          </a:blip>
          <a:srcRect/>
          <a:stretch/>
        </p:blipFill>
        <p:spPr>
          <a:xfrm>
            <a:off x="0" y="4543186"/>
            <a:ext cx="9144000" cy="2362200"/>
          </a:xfrm>
          <a:prstGeom prst="rect">
            <a:avLst/>
          </a:prstGeom>
          <a:noFill/>
          <a:ln>
            <a:noFill/>
          </a:ln>
        </p:spPr>
      </p:pic>
    </p:spTree>
    <p:custDataLst>
      <p:tags r:id="rId1"/>
    </p:custDataLst>
  </p:cSld>
  <p:clrMapOvr>
    <a:masterClrMapping/>
  </p:clrMapOvr>
  <p:extLst>
    <p:ext uri="{6950BFC3-D8DA-4A85-94F7-54DA5524770B}">
      <p188:commentRel xmlns:p188="http://schemas.microsoft.com/office/powerpoint/2018/8/main" xmlns="" r:id="rId5"/>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xmlns="" id="{4358F47B-4AD3-40D3-9A53-00F175689FB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24" name="Google Shape;124;p5"/>
          <p:cNvSpPr txBox="1">
            <a:spLocks noGrp="1"/>
          </p:cNvSpPr>
          <p:nvPr>
            <p:ph type="ctrTitle"/>
          </p:nvPr>
        </p:nvSpPr>
        <p:spPr>
          <a:xfrm>
            <a:off x="115409" y="717802"/>
            <a:ext cx="3609303" cy="41479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58ED5"/>
              </a:buClr>
              <a:buSzPts val="2400"/>
              <a:buFont typeface="Avenir"/>
              <a:buNone/>
            </a:pPr>
            <a:r>
              <a:rPr lang="en-US" sz="2300" dirty="0">
                <a:solidFill>
                  <a:srgbClr val="558ED5"/>
                </a:solidFill>
                <a:latin typeface="Calibri" panose="020F0502020204030204" pitchFamily="34" charset="0"/>
                <a:cs typeface="Calibri" panose="020F0502020204030204" pitchFamily="34" charset="0"/>
              </a:rPr>
              <a:t>Galatians 5:12-13 (NLT)</a:t>
            </a:r>
            <a:endParaRPr sz="2300" dirty="0">
              <a:solidFill>
                <a:srgbClr val="558ED5"/>
              </a:solidFill>
              <a:latin typeface="Calibri" panose="020F0502020204030204" pitchFamily="34" charset="0"/>
              <a:ea typeface="Avenir"/>
              <a:cs typeface="Calibri" panose="020F0502020204030204" pitchFamily="34" charset="0"/>
              <a:sym typeface="Avenir"/>
            </a:endParaRPr>
          </a:p>
        </p:txBody>
      </p:sp>
      <p:sp>
        <p:nvSpPr>
          <p:cNvPr id="125" name="Google Shape;125;p5"/>
          <p:cNvSpPr txBox="1">
            <a:spLocks noGrp="1"/>
          </p:cNvSpPr>
          <p:nvPr>
            <p:ph type="subTitle" idx="1"/>
          </p:nvPr>
        </p:nvSpPr>
        <p:spPr>
          <a:xfrm>
            <a:off x="3959539" y="449566"/>
            <a:ext cx="5184461" cy="5403900"/>
          </a:xfrm>
          <a:prstGeom prst="rect">
            <a:avLst/>
          </a:prstGeom>
          <a:noFill/>
          <a:ln>
            <a:noFill/>
          </a:ln>
        </p:spPr>
        <p:txBody>
          <a:bodyPr spcFirstLastPara="1" wrap="square" lIns="91425" tIns="45700" rIns="91425" bIns="45700" anchor="t" anchorCtr="0">
            <a:noAutofit/>
          </a:bodyPr>
          <a:lstStyle/>
          <a:p>
            <a:pPr marL="0" lvl="0" indent="0" algn="l">
              <a:spcBef>
                <a:spcPts val="0"/>
              </a:spcBef>
              <a:buClr>
                <a:srgbClr val="17365D"/>
              </a:buClr>
              <a:buSzPts val="2400"/>
            </a:pPr>
            <a:r>
              <a:rPr lang="en-US" sz="2400" dirty="0">
                <a:solidFill>
                  <a:schemeClr val="tx1"/>
                </a:solidFill>
              </a:rPr>
              <a:t>12 </a:t>
            </a:r>
            <a:r>
              <a:rPr lang="en-US" sz="2800" dirty="0">
                <a:solidFill>
                  <a:schemeClr val="tx1"/>
                </a:solidFill>
              </a:rPr>
              <a:t>I just wish that those troublemakers who want to mutilate you by circumcision would mutilate themselves.</a:t>
            </a:r>
            <a:endParaRPr lang="en-US" sz="2400" dirty="0">
              <a:solidFill>
                <a:schemeClr val="tx1"/>
              </a:solidFill>
            </a:endParaRPr>
          </a:p>
          <a:p>
            <a:pPr marL="0" lvl="0" indent="0" algn="l">
              <a:spcBef>
                <a:spcPts val="0"/>
              </a:spcBef>
              <a:buClr>
                <a:srgbClr val="17365D"/>
              </a:buClr>
              <a:buSzPts val="2400"/>
            </a:pPr>
            <a:endParaRPr lang="en-US" sz="2400" dirty="0">
              <a:solidFill>
                <a:schemeClr val="tx1"/>
              </a:solidFill>
            </a:endParaRPr>
          </a:p>
          <a:p>
            <a:pPr marL="0" lvl="0" indent="0" algn="l">
              <a:spcBef>
                <a:spcPts val="0"/>
              </a:spcBef>
              <a:buClr>
                <a:srgbClr val="17365D"/>
              </a:buClr>
              <a:buSzPts val="2400"/>
            </a:pPr>
            <a:r>
              <a:rPr lang="en-US" sz="2400" dirty="0">
                <a:solidFill>
                  <a:schemeClr val="tx1"/>
                </a:solidFill>
              </a:rPr>
              <a:t>13</a:t>
            </a:r>
            <a:r>
              <a:rPr lang="en-US" sz="2800" dirty="0">
                <a:solidFill>
                  <a:schemeClr val="tx1"/>
                </a:solidFill>
              </a:rPr>
              <a:t> For you have been called to live in freedom, my brothers and sisters. But don’t use your freedom to satisfy your sinful nature. Instead, use your freedom to serve one another in love. </a:t>
            </a:r>
            <a:endParaRPr lang="en-US" sz="2400" dirty="0">
              <a:solidFill>
                <a:schemeClr val="tx1"/>
              </a:solidFill>
            </a:endParaRPr>
          </a:p>
        </p:txBody>
      </p:sp>
      <p:pic>
        <p:nvPicPr>
          <p:cNvPr id="126" name="Google Shape;126;p5" descr="Precepts_BorderDesign_blue2.png"/>
          <p:cNvPicPr preferRelativeResize="0"/>
          <p:nvPr/>
        </p:nvPicPr>
        <p:blipFill rotWithShape="1">
          <a:blip r:embed="rId4">
            <a:alphaModFix/>
          </a:blip>
          <a:srcRect/>
          <a:stretch/>
        </p:blipFill>
        <p:spPr>
          <a:xfrm>
            <a:off x="0" y="4543186"/>
            <a:ext cx="9144000" cy="2362200"/>
          </a:xfrm>
          <a:prstGeom prst="rect">
            <a:avLst/>
          </a:prstGeom>
          <a:noFill/>
          <a:ln>
            <a:noFill/>
          </a:ln>
        </p:spPr>
      </p:pic>
    </p:spTree>
    <p:custDataLst>
      <p:tags r:id="rId1"/>
    </p:custDataLst>
    <p:extLst>
      <p:ext uri="{BB962C8B-B14F-4D97-AF65-F5344CB8AC3E}">
        <p14:creationId xmlns:p14="http://schemas.microsoft.com/office/powerpoint/2010/main" val="1572331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xmlns="" id="{4358F47B-4AD3-40D3-9A53-00F175689FB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24" name="Google Shape;124;p5"/>
          <p:cNvSpPr txBox="1">
            <a:spLocks noGrp="1"/>
          </p:cNvSpPr>
          <p:nvPr>
            <p:ph type="ctrTitle"/>
          </p:nvPr>
        </p:nvSpPr>
        <p:spPr>
          <a:xfrm>
            <a:off x="115409" y="717802"/>
            <a:ext cx="3609303" cy="41479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58ED5"/>
              </a:buClr>
              <a:buSzPts val="2400"/>
              <a:buFont typeface="Avenir"/>
              <a:buNone/>
            </a:pPr>
            <a:r>
              <a:rPr lang="en-US" sz="2300" dirty="0">
                <a:solidFill>
                  <a:srgbClr val="558ED5"/>
                </a:solidFill>
                <a:latin typeface="Calibri" panose="020F0502020204030204" pitchFamily="34" charset="0"/>
                <a:cs typeface="Calibri" panose="020F0502020204030204" pitchFamily="34" charset="0"/>
              </a:rPr>
              <a:t>Galatians 5:14-15 (NLT)</a:t>
            </a:r>
            <a:endParaRPr sz="2300" dirty="0">
              <a:solidFill>
                <a:srgbClr val="558ED5"/>
              </a:solidFill>
              <a:latin typeface="Calibri" panose="020F0502020204030204" pitchFamily="34" charset="0"/>
              <a:ea typeface="Avenir"/>
              <a:cs typeface="Calibri" panose="020F0502020204030204" pitchFamily="34" charset="0"/>
              <a:sym typeface="Avenir"/>
            </a:endParaRPr>
          </a:p>
        </p:txBody>
      </p:sp>
      <p:sp>
        <p:nvSpPr>
          <p:cNvPr id="125" name="Google Shape;125;p5"/>
          <p:cNvSpPr txBox="1">
            <a:spLocks noGrp="1"/>
          </p:cNvSpPr>
          <p:nvPr>
            <p:ph type="subTitle" idx="1"/>
          </p:nvPr>
        </p:nvSpPr>
        <p:spPr>
          <a:xfrm>
            <a:off x="4074948" y="839310"/>
            <a:ext cx="5184461" cy="5403900"/>
          </a:xfrm>
          <a:prstGeom prst="rect">
            <a:avLst/>
          </a:prstGeom>
          <a:noFill/>
          <a:ln>
            <a:noFill/>
          </a:ln>
        </p:spPr>
        <p:txBody>
          <a:bodyPr spcFirstLastPara="1" wrap="square" lIns="91425" tIns="45700" rIns="91425" bIns="45700" anchor="t" anchorCtr="0">
            <a:noAutofit/>
          </a:bodyPr>
          <a:lstStyle/>
          <a:p>
            <a:pPr marL="0" lvl="0" indent="0" algn="l">
              <a:spcBef>
                <a:spcPts val="0"/>
              </a:spcBef>
              <a:buClr>
                <a:srgbClr val="17365D"/>
              </a:buClr>
              <a:buSzPts val="2400"/>
            </a:pPr>
            <a:r>
              <a:rPr lang="en-US" sz="2400" dirty="0">
                <a:solidFill>
                  <a:schemeClr val="tx1"/>
                </a:solidFill>
              </a:rPr>
              <a:t>14 </a:t>
            </a:r>
            <a:r>
              <a:rPr lang="en-US" sz="2800" dirty="0">
                <a:solidFill>
                  <a:schemeClr val="tx1"/>
                </a:solidFill>
              </a:rPr>
              <a:t>For the whole law can be summed up in this one command: “Love your neighbor as yourself.”</a:t>
            </a:r>
          </a:p>
          <a:p>
            <a:pPr marL="0" lvl="0" indent="0" algn="l">
              <a:spcBef>
                <a:spcPts val="0"/>
              </a:spcBef>
              <a:buClr>
                <a:srgbClr val="17365D"/>
              </a:buClr>
              <a:buSzPts val="2400"/>
            </a:pPr>
            <a:endParaRPr lang="en-US" sz="2400" dirty="0">
              <a:solidFill>
                <a:schemeClr val="tx1"/>
              </a:solidFill>
            </a:endParaRPr>
          </a:p>
          <a:p>
            <a:pPr marL="0" lvl="0" indent="0" algn="l">
              <a:spcBef>
                <a:spcPts val="0"/>
              </a:spcBef>
              <a:buClr>
                <a:srgbClr val="17365D"/>
              </a:buClr>
              <a:buSzPts val="2400"/>
            </a:pPr>
            <a:r>
              <a:rPr lang="en-US" sz="2400" dirty="0">
                <a:solidFill>
                  <a:schemeClr val="tx1"/>
                </a:solidFill>
              </a:rPr>
              <a:t>15</a:t>
            </a:r>
            <a:r>
              <a:rPr lang="en-US" sz="2800" dirty="0">
                <a:solidFill>
                  <a:schemeClr val="tx1"/>
                </a:solidFill>
              </a:rPr>
              <a:t> But if you are always biting and devouring one another, watch out! Beware of destroying one another.</a:t>
            </a:r>
            <a:endParaRPr lang="en-US" sz="2400" dirty="0">
              <a:solidFill>
                <a:schemeClr val="tx1"/>
              </a:solidFill>
            </a:endParaRPr>
          </a:p>
        </p:txBody>
      </p:sp>
      <p:pic>
        <p:nvPicPr>
          <p:cNvPr id="126" name="Google Shape;126;p5" descr="Precepts_BorderDesign_blue2.png"/>
          <p:cNvPicPr preferRelativeResize="0"/>
          <p:nvPr/>
        </p:nvPicPr>
        <p:blipFill rotWithShape="1">
          <a:blip r:embed="rId4">
            <a:alphaModFix/>
          </a:blip>
          <a:srcRect/>
          <a:stretch/>
        </p:blipFill>
        <p:spPr>
          <a:xfrm>
            <a:off x="0" y="4543186"/>
            <a:ext cx="9144000" cy="2362200"/>
          </a:xfrm>
          <a:prstGeom prst="rect">
            <a:avLst/>
          </a:prstGeom>
          <a:noFill/>
          <a:ln>
            <a:noFill/>
          </a:ln>
        </p:spPr>
      </p:pic>
    </p:spTree>
    <p:custDataLst>
      <p:tags r:id="rId1"/>
    </p:custDataLst>
    <p:extLst>
      <p:ext uri="{BB962C8B-B14F-4D97-AF65-F5344CB8AC3E}">
        <p14:creationId xmlns:p14="http://schemas.microsoft.com/office/powerpoint/2010/main" val="1587068127"/>
      </p:ext>
    </p:extLst>
  </p:cSld>
  <p:clrMapOvr>
    <a:masterClrMapping/>
  </p:clrMapOvr>
  <p:extLst>
    <p:ext uri="{6950BFC3-D8DA-4A85-94F7-54DA5524770B}">
      <p188:commentRel xmlns:p188="http://schemas.microsoft.com/office/powerpoint/2018/8/main" xmlns="" r:id="rId5"/>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4" name="Google Shape;144;p7" descr="Precepts_BorderDesign_BlueR.png"/>
          <p:cNvPicPr preferRelativeResize="0"/>
          <p:nvPr/>
        </p:nvPicPr>
        <p:blipFill rotWithShape="1">
          <a:blip r:embed="rId4">
            <a:alphaModFix/>
          </a:blip>
          <a:srcRect/>
          <a:stretch/>
        </p:blipFill>
        <p:spPr>
          <a:xfrm>
            <a:off x="0" y="4723010"/>
            <a:ext cx="9144000" cy="2155393"/>
          </a:xfrm>
          <a:prstGeom prst="rect">
            <a:avLst/>
          </a:prstGeom>
          <a:noFill/>
          <a:ln>
            <a:noFill/>
          </a:ln>
        </p:spPr>
      </p:pic>
      <p:cxnSp>
        <p:nvCxnSpPr>
          <p:cNvPr id="2" name="Straight Connector 1">
            <a:extLst>
              <a:ext uri="{FF2B5EF4-FFF2-40B4-BE49-F238E27FC236}">
                <a16:creationId xmlns:a16="http://schemas.microsoft.com/office/drawing/2014/main" xmlns="" id="{C2856FAC-2DC2-4991-AAA2-A67C186FF69D}"/>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42" name="Google Shape;142;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75E"/>
              </a:buClr>
              <a:buSzPts val="4400"/>
              <a:buFont typeface="Avenir"/>
              <a:buNone/>
            </a:pPr>
            <a:r>
              <a:rPr lang="en-US" dirty="0">
                <a:solidFill>
                  <a:srgbClr val="17375E"/>
                </a:solidFill>
                <a:latin typeface="Calibri" panose="020F0502020204030204" pitchFamily="34" charset="0"/>
                <a:ea typeface="Avenir"/>
                <a:cs typeface="Calibri" panose="020F0502020204030204" pitchFamily="34" charset="0"/>
                <a:sym typeface="Avenir"/>
              </a:rPr>
              <a:t>DISCUSSION QUESTIONS</a:t>
            </a:r>
            <a:endParaRPr dirty="0">
              <a:latin typeface="Calibri" panose="020F0502020204030204" pitchFamily="34" charset="0"/>
              <a:cs typeface="Calibri" panose="020F0502020204030204" pitchFamily="34" charset="0"/>
            </a:endParaRPr>
          </a:p>
        </p:txBody>
      </p:sp>
      <p:sp>
        <p:nvSpPr>
          <p:cNvPr id="143" name="Google Shape;143;p7"/>
          <p:cNvSpPr txBox="1">
            <a:spLocks noGrp="1"/>
          </p:cNvSpPr>
          <p:nvPr>
            <p:ph type="body" idx="1"/>
          </p:nvPr>
        </p:nvSpPr>
        <p:spPr>
          <a:xfrm>
            <a:off x="457200" y="1560352"/>
            <a:ext cx="8152800" cy="4131173"/>
          </a:xfrm>
          <a:prstGeom prst="rect">
            <a:avLst/>
          </a:prstGeom>
          <a:noFill/>
          <a:ln>
            <a:noFill/>
          </a:ln>
        </p:spPr>
        <p:txBody>
          <a:bodyPr spcFirstLastPara="1" wrap="square" lIns="91425" tIns="45700" rIns="91425" bIns="45700" anchor="t" anchorCtr="0">
            <a:normAutofit/>
          </a:bodyPr>
          <a:lstStyle/>
          <a:p>
            <a:pPr marL="114300" indent="0">
              <a:buNone/>
            </a:pPr>
            <a:r>
              <a:rPr lang="en-US" sz="3600" dirty="0">
                <a:solidFill>
                  <a:schemeClr val="accent1"/>
                </a:solidFill>
              </a:rPr>
              <a:t>1. What are some ways we try to work for salvation? </a:t>
            </a:r>
          </a:p>
          <a:p>
            <a:pPr marL="114300" indent="0">
              <a:buNone/>
            </a:pPr>
            <a:r>
              <a:rPr lang="en-US" sz="3600" dirty="0">
                <a:solidFill>
                  <a:schemeClr val="accent1"/>
                </a:solidFill>
              </a:rPr>
              <a:t>2. How can you discern whether you are working for salvation or walking in the Spirit? </a:t>
            </a:r>
          </a:p>
          <a:p>
            <a:pPr marL="114300" indent="0">
              <a:buNone/>
            </a:pPr>
            <a:endParaRPr lang="en-US" dirty="0"/>
          </a:p>
          <a:p>
            <a:pPr marL="114300" indent="0">
              <a:buNone/>
            </a:pPr>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xmlns="" id="{85A4A9B2-EEF6-4226-893A-53DFDA9612F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60" name="Google Shape;160;p8"/>
          <p:cNvSpPr txBox="1">
            <a:spLocks noGrp="1"/>
          </p:cNvSpPr>
          <p:nvPr>
            <p:ph type="ctrTitle"/>
          </p:nvPr>
        </p:nvSpPr>
        <p:spPr>
          <a:xfrm>
            <a:off x="267629" y="446693"/>
            <a:ext cx="8358954"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65D"/>
              </a:buClr>
              <a:buSzPts val="4400"/>
              <a:buFont typeface="Avenir"/>
              <a:buNone/>
            </a:pPr>
            <a:r>
              <a:rPr lang="en-US" dirty="0">
                <a:solidFill>
                  <a:srgbClr val="17365D"/>
                </a:solidFill>
                <a:latin typeface="Calibri" panose="020F0502020204030204" pitchFamily="34" charset="0"/>
                <a:ea typeface="Avenir"/>
                <a:cs typeface="Calibri" panose="020F0502020204030204" pitchFamily="34" charset="0"/>
                <a:sym typeface="Avenir"/>
              </a:rPr>
              <a:t>APPLICATION FOR ACTIVATION</a:t>
            </a:r>
            <a:endParaRPr dirty="0">
              <a:solidFill>
                <a:srgbClr val="17365D"/>
              </a:solidFill>
              <a:latin typeface="Calibri" panose="020F0502020204030204" pitchFamily="34" charset="0"/>
              <a:ea typeface="Avenir"/>
              <a:cs typeface="Calibri" panose="020F0502020204030204" pitchFamily="34" charset="0"/>
              <a:sym typeface="Avenir"/>
            </a:endParaRPr>
          </a:p>
        </p:txBody>
      </p:sp>
      <p:pic>
        <p:nvPicPr>
          <p:cNvPr id="162" name="Google Shape;162;p8" descr="Precepts_BorderDesign_blue2.png"/>
          <p:cNvPicPr preferRelativeResize="0"/>
          <p:nvPr/>
        </p:nvPicPr>
        <p:blipFill rotWithShape="1">
          <a:blip r:embed="rId4">
            <a:alphaModFix/>
          </a:blip>
          <a:srcRect/>
          <a:stretch/>
        </p:blipFill>
        <p:spPr>
          <a:xfrm>
            <a:off x="0" y="4495800"/>
            <a:ext cx="9144000" cy="2362200"/>
          </a:xfrm>
          <a:prstGeom prst="rect">
            <a:avLst/>
          </a:prstGeom>
          <a:noFill/>
          <a:ln>
            <a:noFill/>
          </a:ln>
        </p:spPr>
      </p:pic>
      <p:sp>
        <p:nvSpPr>
          <p:cNvPr id="164" name="Google Shape;164;p8"/>
          <p:cNvSpPr txBox="1">
            <a:spLocks noGrp="1"/>
          </p:cNvSpPr>
          <p:nvPr>
            <p:ph type="subTitle" idx="1"/>
          </p:nvPr>
        </p:nvSpPr>
        <p:spPr>
          <a:xfrm>
            <a:off x="387481" y="1591034"/>
            <a:ext cx="7914300" cy="3693000"/>
          </a:xfrm>
          <a:prstGeom prst="rect">
            <a:avLst/>
          </a:prstGeom>
          <a:noFill/>
          <a:ln>
            <a:noFill/>
          </a:ln>
        </p:spPr>
        <p:txBody>
          <a:bodyPr spcFirstLastPara="1" wrap="square" lIns="91425" tIns="45700" rIns="91425" bIns="45700" anchor="t" anchorCtr="0">
            <a:noAutofit/>
          </a:bodyPr>
          <a:lstStyle/>
          <a:p>
            <a:pPr algn="l"/>
            <a:r>
              <a:rPr lang="en-US" sz="2600" dirty="0" smtClean="0">
                <a:solidFill>
                  <a:schemeClr val="accent1"/>
                </a:solidFill>
              </a:rPr>
              <a:t>      It’s </a:t>
            </a:r>
            <a:r>
              <a:rPr lang="en-US" sz="2600" dirty="0">
                <a:solidFill>
                  <a:schemeClr val="accent1"/>
                </a:solidFill>
              </a:rPr>
              <a:t>a blessing to have the Holy Spirit guide us in the right direction. In your daily devotion, before sharing your petitions, ask God to help you be sensitive to the Holy Spirit’s leading. Study scriptural accounts of those who were Spirit-led to understand the ways He speaks to us (Acts 8:26–40; 15:5–29; 16:1–15). As you learn to recognize the urging of the Spirit, commit to following His guidance, even if it means you will be traveling outside of your comfort zone. It will be worth it. </a:t>
            </a:r>
          </a:p>
          <a:p>
            <a:endParaRPr lang="en-US" sz="2800" dirty="0"/>
          </a:p>
        </p:txBody>
      </p:sp>
    </p:spTree>
    <p:custDataLst>
      <p:tags r:id="rId1"/>
    </p:custDataLst>
  </p:cSld>
  <p:clrMapOvr>
    <a:masterClrMapping/>
  </p:clrMapOvr>
  <p:extLst mod="1">
    <p:ext uri="{6950BFC3-D8DA-4A85-94F7-54DA5524770B}">
      <p188:commentRel xmlns:p188="http://schemas.microsoft.com/office/powerpoint/2018/8/main" xmlns="" r:id="rId5"/>
    </p:ext>
  </p:extLs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455</Words>
  <Application>Microsoft Macintosh PowerPoint</Application>
  <PresentationFormat>On-screen Show (4:3)</PresentationFormat>
  <Paragraphs>41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Nature of Christian Freedom</vt:lpstr>
      <vt:lpstr>OPENING QUESTION</vt:lpstr>
      <vt:lpstr>Galatians 5:1-4 (NLT)</vt:lpstr>
      <vt:lpstr>Galatians 5:5-8 (NLT)</vt:lpstr>
      <vt:lpstr>Galatians 5:9-11 (NLT)</vt:lpstr>
      <vt:lpstr>Galatians 5:12-13 (NLT)</vt:lpstr>
      <vt:lpstr>Galatians 5:14-15 (NLT)</vt:lpstr>
      <vt:lpstr>DISCUSSION QUESTIONS</vt:lpstr>
      <vt:lpstr>APPLICATION FOR ACTIVATION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Just King is Born</dc:title>
  <dc:creator>Ashley Young</dc:creator>
  <cp:lastModifiedBy>Shari Noland</cp:lastModifiedBy>
  <cp:revision>83</cp:revision>
  <dcterms:created xsi:type="dcterms:W3CDTF">2021-03-29T21:06:10Z</dcterms:created>
  <dcterms:modified xsi:type="dcterms:W3CDTF">2022-03-12T00:07:02Z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43F44D01-9BB0-44F0-B235-790E9819FE4A</vt:lpwstr>
  </property>
  <property fmtid="{D5CDD505-2E9C-101B-9397-08002B2CF9AE}" pid="3" name="ArticulatePath">
    <vt:lpwstr>09-2021Precepts branded template New</vt:lpwstr>
  </property>
</Properties>
</file>