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comments/modernComment_108_0.xml" ContentType="application/vnd.ms-powerpoint.comments+xml"/>
  <Override PartName="/ppt/tags/tag10.xml" ContentType="application/vnd.openxmlformats-officedocument.presentationml.tags+xml"/>
  <Override PartName="/ppt/notesSlides/notesSlide9.xml" ContentType="application/vnd.openxmlformats-officedocument.presentationml.notesSlide+xml"/>
  <Override PartName="/ppt/comments/modernComment_109_0.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6" r:id="rId7"/>
    <p:sldId id="262" r:id="rId8"/>
    <p:sldId id="264" r:id="rId9"/>
    <p:sldId id="265" r:id="rId10"/>
  </p:sldIdLst>
  <p:sldSz cx="9144000" cy="6858000" type="screen4x3"/>
  <p:notesSz cx="6858000" cy="9144000"/>
  <p:custDataLst>
    <p:tags r:id="rId12"/>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6" roundtripDataSignature="AMtx7miKZRSCGg+exLl8pzzYHg+awEuovg=="/>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443ED59-20C7-4FDF-8DCA-8A14D1AA1C8C}" name="Microsoft Office User" initials="MOU" userId="Microsoft Office User"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113" d="100"/>
          <a:sy n="113" d="100"/>
        </p:scale>
        <p:origin x="320"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26" Type="http://customschemas.google.com/relationships/presentationmetadata" Target="meta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28" Type="http://schemas.openxmlformats.org/officeDocument/2006/relationships/viewProps" Target="viewProps.xml"/><Relationship Id="rId10" Type="http://schemas.openxmlformats.org/officeDocument/2006/relationships/slide" Target="slides/slide9.xml"/><Relationship Id="rId31"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27" Type="http://schemas.openxmlformats.org/officeDocument/2006/relationships/presProps" Target="presProps.xml"/><Relationship Id="rId30" Type="http://schemas.openxmlformats.org/officeDocument/2006/relationships/tableStyles" Target="tableStyles.xml"/></Relationships>
</file>

<file path=ppt/comments/modernComment_108_0.xml><?xml version="1.0" encoding="utf-8"?>
<p188:cmLst xmlns:a="http://schemas.openxmlformats.org/drawingml/2006/main" xmlns:r="http://schemas.openxmlformats.org/officeDocument/2006/relationships" xmlns:p188="http://schemas.microsoft.com/office/powerpoint/2018/8/main">
  <p188:cm id="{4F98FBFD-2185-BF41-A5AC-85B8DCAE88D8}" authorId="{8443ED59-20C7-4FDF-8DCA-8A14D1AA1C8C}" created="2022-03-02T20:00:23.303">
    <ac:deMkLst xmlns:ac="http://schemas.microsoft.com/office/drawing/2013/main/command">
      <pc:docMk xmlns:pc="http://schemas.microsoft.com/office/powerpoint/2013/main/command"/>
      <pc:sldMk xmlns:pc="http://schemas.microsoft.com/office/powerpoint/2013/main/command" cId="0" sldId="264"/>
      <ac:spMk id="164" creationId="{00000000-0000-0000-0000-000000000000}"/>
    </ac:deMkLst>
    <p188:txBody>
      <a:bodyPr/>
      <a:lstStyle/>
      <a:p>
        <a:r>
          <a:rPr lang="en-US"/>
          <a:t>This needs to be centered</a:t>
        </a:r>
      </a:p>
    </p188:txBody>
  </p188:cm>
</p188:cmLst>
</file>

<file path=ppt/comments/modernComment_109_0.xml><?xml version="1.0" encoding="utf-8"?>
<p188:cmLst xmlns:a="http://schemas.openxmlformats.org/drawingml/2006/main" xmlns:r="http://schemas.openxmlformats.org/officeDocument/2006/relationships" xmlns:p188="http://schemas.microsoft.com/office/powerpoint/2018/8/main">
  <p188:cm id="{6E997643-1166-C94C-9438-CDA08C9ED890}" authorId="{8443ED59-20C7-4FDF-8DCA-8A14D1AA1C8C}" created="2022-03-02T20:00:50.836">
    <ac:deMkLst xmlns:ac="http://schemas.microsoft.com/office/drawing/2013/main/command">
      <pc:docMk xmlns:pc="http://schemas.microsoft.com/office/powerpoint/2013/main/command"/>
      <pc:sldMk xmlns:pc="http://schemas.microsoft.com/office/powerpoint/2013/main/command" cId="0" sldId="265"/>
      <ac:spMk id="174" creationId="{00000000-0000-0000-0000-000000000000}"/>
    </ac:deMkLst>
    <p188:replyLst>
      <p188:reply id="{2D7176B1-1DCE-8144-BCF0-8A04B285E452}" authorId="{8443ED59-20C7-4FDF-8DCA-8A14D1AA1C8C}" created="2022-03-02T20:01:27.506">
        <p188:txBody>
          <a:bodyPr/>
          <a:lstStyle/>
          <a:p>
            <a:r>
              <a:rPr lang="en-US"/>
              <a:t>also change get -together to get-together and add a comma after it</a:t>
            </a:r>
          </a:p>
        </p188:txBody>
      </p188:reply>
    </p188:replyLst>
    <p188:txBody>
      <a:bodyPr/>
      <a:lstStyle/>
      <a:p>
        <a:r>
          <a:rPr lang="en-US"/>
          <a:t>center text box</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641232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56330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726642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4" name="Google Shape;104;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06656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3" name="Google Shape;113;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8697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2" name="Google Shape;122;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9280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2" name="Google Shape;122;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12129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0" name="Google Shape;140;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651898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8" name="Google Shape;158;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421294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7" name="Google Shape;167;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8" name="Google Shape;168;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extLst>
      <p:ext uri="{BB962C8B-B14F-4D97-AF65-F5344CB8AC3E}">
        <p14:creationId xmlns:p14="http://schemas.microsoft.com/office/powerpoint/2010/main" val="916409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1"/>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1"/>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2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0"/>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2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1"/>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1"/>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2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3"/>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3"/>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4"/>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14"/>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5"/>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15"/>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15"/>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15"/>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1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8"/>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8"/>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18"/>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9"/>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9"/>
          <p:cNvSpPr>
            <a:spLocks noGrp="1"/>
          </p:cNvSpPr>
          <p:nvPr>
            <p:ph type="pic" idx="2"/>
          </p:nvPr>
        </p:nvSpPr>
        <p:spPr>
          <a:xfrm>
            <a:off x="1792288" y="612775"/>
            <a:ext cx="5486400" cy="4114800"/>
          </a:xfrm>
          <a:prstGeom prst="rect">
            <a:avLst/>
          </a:prstGeom>
          <a:noFill/>
          <a:ln>
            <a:noFill/>
          </a:ln>
        </p:spPr>
      </p:sp>
      <p:sp>
        <p:nvSpPr>
          <p:cNvPr id="68" name="Google Shape;68;p19"/>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4.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5.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6.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7.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9.xml"/><Relationship Id="rId5" Type="http://schemas.openxmlformats.org/officeDocument/2006/relationships/image" Target="../media/image1.png"/><Relationship Id="rId4" Type="http://schemas.microsoft.com/office/2018/10/relationships/comments" Target="../comments/modernComment_108_0.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10.xml"/><Relationship Id="rId5" Type="http://schemas.openxmlformats.org/officeDocument/2006/relationships/image" Target="../media/image1.png"/><Relationship Id="rId4" Type="http://schemas.microsoft.com/office/2018/10/relationships/comments" Target="../comments/modernComment_109_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D41D834D-48EE-4311-90D4-0A4FAC31BF79}"/>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88" name="Google Shape;88;p1"/>
          <p:cNvSpPr txBox="1">
            <a:spLocks noGrp="1"/>
          </p:cNvSpPr>
          <p:nvPr>
            <p:ph type="ctrTitle"/>
          </p:nvPr>
        </p:nvSpPr>
        <p:spPr>
          <a:xfrm>
            <a:off x="-81887" y="1622820"/>
            <a:ext cx="9307773" cy="2095284"/>
          </a:xfrm>
          <a:prstGeom prst="rect">
            <a:avLst/>
          </a:prstGeom>
          <a:noFill/>
          <a:ln>
            <a:noFill/>
          </a:ln>
        </p:spPr>
        <p:txBody>
          <a:bodyPr spcFirstLastPara="1" wrap="square" lIns="91425" tIns="45700" rIns="91425" bIns="45700" anchor="ctr" anchorCtr="0">
            <a:normAutofit/>
          </a:bodyPr>
          <a:lstStyle/>
          <a:p>
            <a:pPr marL="0" marR="0" lvl="0" indent="0" algn="ctr" rtl="0">
              <a:spcBef>
                <a:spcPts val="0"/>
              </a:spcBef>
              <a:spcAft>
                <a:spcPts val="0"/>
              </a:spcAft>
              <a:buClr>
                <a:srgbClr val="17365D"/>
              </a:buClr>
              <a:buSzPts val="4400"/>
              <a:buFont typeface="Avenir"/>
              <a:buNone/>
            </a:pPr>
            <a:r>
              <a:rPr lang="en-US" dirty="0">
                <a:solidFill>
                  <a:srgbClr val="17365D"/>
                </a:solidFill>
                <a:latin typeface="Avenir"/>
                <a:ea typeface="Avenir"/>
                <a:cs typeface="Avenir"/>
                <a:sym typeface="Avenir"/>
              </a:rPr>
              <a:t>The Passover With </a:t>
            </a:r>
            <a:r>
              <a:rPr lang="en-US">
                <a:solidFill>
                  <a:srgbClr val="17365D"/>
                </a:solidFill>
                <a:latin typeface="Avenir"/>
                <a:ea typeface="Avenir"/>
                <a:cs typeface="Avenir"/>
                <a:sym typeface="Avenir"/>
              </a:rPr>
              <a:t>the Disciples</a:t>
            </a:r>
            <a:endParaRPr dirty="0">
              <a:solidFill>
                <a:srgbClr val="376092"/>
              </a:solidFill>
              <a:latin typeface="Libre Franklin"/>
            </a:endParaRPr>
          </a:p>
        </p:txBody>
      </p:sp>
      <p:sp>
        <p:nvSpPr>
          <p:cNvPr id="89" name="Google Shape;89;p1"/>
          <p:cNvSpPr txBox="1">
            <a:spLocks noGrp="1"/>
          </p:cNvSpPr>
          <p:nvPr>
            <p:ph type="subTitle" idx="1"/>
          </p:nvPr>
        </p:nvSpPr>
        <p:spPr>
          <a:xfrm>
            <a:off x="1342388" y="3718104"/>
            <a:ext cx="6344672" cy="858053"/>
          </a:xfrm>
          <a:prstGeom prst="rect">
            <a:avLst/>
          </a:prstGeom>
          <a:noFill/>
          <a:ln>
            <a:noFill/>
          </a:ln>
        </p:spPr>
        <p:txBody>
          <a:bodyPr spcFirstLastPara="1" wrap="square" lIns="91425" tIns="45700" rIns="91425" bIns="45700" anchor="t" anchorCtr="0">
            <a:normAutofit/>
          </a:bodyPr>
          <a:lstStyle/>
          <a:p>
            <a:pPr marL="0" lvl="0" indent="0" algn="ctr" rtl="0">
              <a:lnSpc>
                <a:spcPct val="108000"/>
              </a:lnSpc>
              <a:spcBef>
                <a:spcPts val="0"/>
              </a:spcBef>
              <a:spcAft>
                <a:spcPts val="0"/>
              </a:spcAft>
              <a:buClr>
                <a:srgbClr val="17375E"/>
              </a:buClr>
              <a:buSzPts val="2000"/>
              <a:buNone/>
            </a:pPr>
            <a:r>
              <a:rPr lang="en-US" sz="2000" b="1" dirty="0">
                <a:solidFill>
                  <a:srgbClr val="17375E"/>
                </a:solidFill>
                <a:latin typeface="Libre Franklin"/>
                <a:ea typeface="Libre Franklin"/>
                <a:cs typeface="Libre Franklin"/>
                <a:sym typeface="Libre Franklin"/>
              </a:rPr>
              <a:t>April 3, 2022</a:t>
            </a:r>
            <a:endParaRPr sz="2000" dirty="0"/>
          </a:p>
        </p:txBody>
      </p:sp>
      <p:pic>
        <p:nvPicPr>
          <p:cNvPr id="90" name="Google Shape;90;p1" descr="Precepts_BorderDesign_blue2.png"/>
          <p:cNvPicPr preferRelativeResize="0"/>
          <p:nvPr/>
        </p:nvPicPr>
        <p:blipFill rotWithShape="1">
          <a:blip r:embed="rId4">
            <a:alphaModFix/>
          </a:blip>
          <a:srcRect/>
          <a:stretch/>
        </p:blipFill>
        <p:spPr>
          <a:xfrm>
            <a:off x="0" y="4495800"/>
            <a:ext cx="9144000" cy="2362200"/>
          </a:xfrm>
          <a:prstGeom prst="rect">
            <a:avLst/>
          </a:prstGeom>
          <a:noFill/>
          <a:ln>
            <a:noFill/>
          </a:ln>
        </p:spPr>
      </p:pic>
      <p:sp>
        <p:nvSpPr>
          <p:cNvPr id="91" name="Google Shape;91;p1"/>
          <p:cNvSpPr txBox="1"/>
          <p:nvPr/>
        </p:nvSpPr>
        <p:spPr>
          <a:xfrm>
            <a:off x="6164372" y="185494"/>
            <a:ext cx="2725453" cy="1107996"/>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1400" b="1" i="0" u="none" strike="noStrike" cap="none" dirty="0">
                <a:solidFill>
                  <a:srgbClr val="17365D"/>
                </a:solidFill>
                <a:latin typeface="Libre Franklin"/>
                <a:ea typeface="Libre Franklin"/>
                <a:cs typeface="Libre Franklin"/>
                <a:sym typeface="Libre Franklin"/>
              </a:rPr>
              <a:t>March Quarter</a:t>
            </a:r>
            <a:endParaRPr dirty="0"/>
          </a:p>
          <a:p>
            <a:pPr marL="0" marR="0" lvl="0" indent="0" algn="r" rtl="0">
              <a:spcBef>
                <a:spcPts val="0"/>
              </a:spcBef>
              <a:spcAft>
                <a:spcPts val="0"/>
              </a:spcAft>
              <a:buNone/>
            </a:pPr>
            <a:r>
              <a:rPr lang="en-US" sz="2000" b="1" i="0" u="none" strike="noStrike" cap="none" dirty="0">
                <a:solidFill>
                  <a:srgbClr val="558ED5"/>
                </a:solidFill>
                <a:latin typeface="Libre Franklin"/>
                <a:ea typeface="Libre Franklin"/>
                <a:cs typeface="Libre Franklin"/>
                <a:sym typeface="Libre Franklin"/>
              </a:rPr>
              <a:t>Lesson </a:t>
            </a:r>
            <a:r>
              <a:rPr lang="en-US" sz="2000" b="1" dirty="0">
                <a:solidFill>
                  <a:srgbClr val="558ED5"/>
                </a:solidFill>
                <a:latin typeface="Libre Franklin"/>
                <a:ea typeface="Libre Franklin"/>
                <a:cs typeface="Libre Franklin"/>
                <a:sym typeface="Libre Franklin"/>
              </a:rPr>
              <a:t>5</a:t>
            </a:r>
            <a:endParaRPr dirty="0"/>
          </a:p>
          <a:p>
            <a:pPr marL="0" marR="0" lvl="0" indent="0" algn="r" rtl="0">
              <a:spcBef>
                <a:spcPts val="0"/>
              </a:spcBef>
              <a:spcAft>
                <a:spcPts val="0"/>
              </a:spcAft>
              <a:buNone/>
            </a:pPr>
            <a:endParaRPr sz="1400" b="1" i="0" u="none" strike="noStrike" cap="none" dirty="0">
              <a:solidFill>
                <a:srgbClr val="0000FF"/>
              </a:solidFill>
              <a:latin typeface="Libre Franklin"/>
              <a:ea typeface="Libre Franklin"/>
              <a:cs typeface="Libre Franklin"/>
              <a:sym typeface="Libre Franklin"/>
            </a:endParaRPr>
          </a:p>
          <a:p>
            <a:pPr marL="0" marR="0" lvl="0" indent="0" algn="r" rtl="0">
              <a:spcBef>
                <a:spcPts val="0"/>
              </a:spcBef>
              <a:spcAft>
                <a:spcPts val="0"/>
              </a:spcAft>
              <a:buNone/>
            </a:pPr>
            <a:endParaRPr sz="1800" b="0" i="0" u="none" strike="noStrike" cap="none" dirty="0">
              <a:solidFill>
                <a:schemeClr val="dk1"/>
              </a:solidFill>
              <a:latin typeface="Calibri"/>
              <a:ea typeface="Calibri"/>
              <a:cs typeface="Calibri"/>
              <a:sym typeface="Calibri"/>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E87AB153-B725-4724-94ED-352F925D65D9}"/>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97" name="Google Shape;97;p2"/>
          <p:cNvSpPr txBox="1">
            <a:spLocks noGrp="1"/>
          </p:cNvSpPr>
          <p:nvPr>
            <p:ph type="ctrTitle"/>
          </p:nvPr>
        </p:nvSpPr>
        <p:spPr>
          <a:xfrm>
            <a:off x="685800" y="446693"/>
            <a:ext cx="7772400" cy="1470025"/>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17365D"/>
              </a:buClr>
              <a:buSzPts val="4400"/>
              <a:buFont typeface="Avenir"/>
              <a:buNone/>
            </a:pPr>
            <a:r>
              <a:rPr lang="en-US" dirty="0">
                <a:solidFill>
                  <a:srgbClr val="17365D"/>
                </a:solidFill>
                <a:latin typeface="Calibri" panose="020F0502020204030204" pitchFamily="34" charset="0"/>
                <a:ea typeface="Avenir"/>
                <a:cs typeface="Calibri" panose="020F0502020204030204" pitchFamily="34" charset="0"/>
                <a:sym typeface="Avenir"/>
              </a:rPr>
              <a:t>OPENING QUESTION</a:t>
            </a:r>
            <a:endParaRPr dirty="0">
              <a:latin typeface="Calibri" panose="020F0502020204030204" pitchFamily="34" charset="0"/>
              <a:cs typeface="Calibri" panose="020F0502020204030204" pitchFamily="34" charset="0"/>
            </a:endParaRPr>
          </a:p>
        </p:txBody>
      </p:sp>
      <p:pic>
        <p:nvPicPr>
          <p:cNvPr id="99" name="Google Shape;99;p2" descr="Precepts_BorderDesign_blue2.png"/>
          <p:cNvPicPr preferRelativeResize="0"/>
          <p:nvPr/>
        </p:nvPicPr>
        <p:blipFill rotWithShape="1">
          <a:blip r:embed="rId4">
            <a:alphaModFix/>
          </a:blip>
          <a:srcRect/>
          <a:stretch/>
        </p:blipFill>
        <p:spPr>
          <a:xfrm>
            <a:off x="0" y="4495800"/>
            <a:ext cx="9144000" cy="2362200"/>
          </a:xfrm>
          <a:prstGeom prst="rect">
            <a:avLst/>
          </a:prstGeom>
          <a:noFill/>
          <a:ln>
            <a:noFill/>
          </a:ln>
        </p:spPr>
      </p:pic>
      <p:sp>
        <p:nvSpPr>
          <p:cNvPr id="101" name="Google Shape;101;p2"/>
          <p:cNvSpPr txBox="1">
            <a:spLocks noGrp="1"/>
          </p:cNvSpPr>
          <p:nvPr>
            <p:ph type="subTitle" idx="1"/>
          </p:nvPr>
        </p:nvSpPr>
        <p:spPr>
          <a:xfrm>
            <a:off x="685800" y="2178816"/>
            <a:ext cx="7772400" cy="2280900"/>
          </a:xfrm>
          <a:prstGeom prst="rect">
            <a:avLst/>
          </a:prstGeom>
          <a:noFill/>
          <a:ln>
            <a:noFill/>
          </a:ln>
        </p:spPr>
        <p:txBody>
          <a:bodyPr spcFirstLastPara="1" wrap="square" lIns="91425" tIns="45700" rIns="91425" bIns="45700" anchor="t" anchorCtr="0">
            <a:noAutofit/>
          </a:bodyPr>
          <a:lstStyle/>
          <a:p>
            <a:r>
              <a:rPr lang="en-US" sz="2800" dirty="0">
                <a:solidFill>
                  <a:schemeClr val="accent1"/>
                </a:solidFill>
              </a:rPr>
              <a:t>In today’s lesson we will examine how the Passover gives us freedom to rejoice. What Christian symbols remind you to rejoice? </a:t>
            </a:r>
          </a:p>
          <a:p>
            <a:pPr marL="0" lvl="0" indent="0" rtl="0">
              <a:spcBef>
                <a:spcPts val="0"/>
              </a:spcBef>
              <a:spcAft>
                <a:spcPts val="0"/>
              </a:spcAft>
              <a:buClr>
                <a:srgbClr val="538CD5"/>
              </a:buClr>
              <a:buSzPts val="2800"/>
            </a:pPr>
            <a:endParaRPr lang="en-US" sz="2600" dirty="0">
              <a:solidFill>
                <a:srgbClr val="538CD5"/>
              </a:solidFill>
              <a:latin typeface="Calibri" panose="020F0502020204030204" pitchFamily="34" charset="0"/>
              <a:cs typeface="Calibri" panose="020F0502020204030204" pitchFamily="34" charset="0"/>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EED90E6B-8590-40C1-901F-BFEDDBC180F7}"/>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106" name="Google Shape;106;p3"/>
          <p:cNvSpPr txBox="1">
            <a:spLocks noGrp="1"/>
          </p:cNvSpPr>
          <p:nvPr>
            <p:ph type="ctrTitle"/>
          </p:nvPr>
        </p:nvSpPr>
        <p:spPr>
          <a:xfrm>
            <a:off x="73463" y="717802"/>
            <a:ext cx="3810640" cy="41479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558ED5"/>
              </a:buClr>
              <a:buSzPts val="2400"/>
              <a:buFont typeface="Avenir"/>
              <a:buNone/>
            </a:pPr>
            <a:r>
              <a:rPr lang="en-US" sz="2300" dirty="0">
                <a:solidFill>
                  <a:srgbClr val="558ED5"/>
                </a:solidFill>
                <a:latin typeface="Calibri" panose="020F0502020204030204" pitchFamily="34" charset="0"/>
                <a:cs typeface="Calibri" panose="020F0502020204030204" pitchFamily="34" charset="0"/>
              </a:rPr>
              <a:t>Matthew 26:17-19 </a:t>
            </a:r>
            <a:r>
              <a:rPr lang="en-US" sz="2300" dirty="0">
                <a:solidFill>
                  <a:srgbClr val="558ED5"/>
                </a:solidFill>
                <a:latin typeface="Calibri" panose="020F0502020204030204" pitchFamily="34" charset="0"/>
                <a:ea typeface="Avenir"/>
                <a:cs typeface="Calibri" panose="020F0502020204030204" pitchFamily="34" charset="0"/>
                <a:sym typeface="Avenir"/>
              </a:rPr>
              <a:t>(NLT)</a:t>
            </a:r>
            <a:endParaRPr sz="2300" dirty="0">
              <a:solidFill>
                <a:srgbClr val="558ED5"/>
              </a:solidFill>
              <a:latin typeface="Calibri" panose="020F0502020204030204" pitchFamily="34" charset="0"/>
              <a:ea typeface="Avenir"/>
              <a:cs typeface="Calibri" panose="020F0502020204030204" pitchFamily="34" charset="0"/>
              <a:sym typeface="Avenir"/>
            </a:endParaRPr>
          </a:p>
        </p:txBody>
      </p:sp>
      <p:sp>
        <p:nvSpPr>
          <p:cNvPr id="107" name="Google Shape;107;p3"/>
          <p:cNvSpPr txBox="1">
            <a:spLocks noGrp="1"/>
          </p:cNvSpPr>
          <p:nvPr>
            <p:ph type="subTitle" idx="1"/>
          </p:nvPr>
        </p:nvSpPr>
        <p:spPr>
          <a:xfrm>
            <a:off x="3789575" y="180061"/>
            <a:ext cx="4964691" cy="5250729"/>
          </a:xfrm>
          <a:prstGeom prst="rect">
            <a:avLst/>
          </a:prstGeom>
          <a:noFill/>
          <a:ln>
            <a:noFill/>
          </a:ln>
        </p:spPr>
        <p:txBody>
          <a:bodyPr spcFirstLastPara="1" wrap="square" lIns="91425" tIns="45700" rIns="91425" bIns="45700" anchor="t" anchorCtr="0">
            <a:normAutofit lnSpcReduction="10000"/>
          </a:bodyPr>
          <a:lstStyle/>
          <a:p>
            <a:pPr marL="0" lvl="0" indent="0" algn="l">
              <a:spcBef>
                <a:spcPts val="0"/>
              </a:spcBef>
              <a:buClr>
                <a:srgbClr val="17365D"/>
              </a:buClr>
              <a:buSzPts val="2400"/>
            </a:pPr>
            <a:r>
              <a:rPr lang="en-US" sz="2400" dirty="0">
                <a:solidFill>
                  <a:schemeClr val="tx1"/>
                </a:solidFill>
              </a:rPr>
              <a:t>17 On the first day of the Festival of Unleavened Bread, the disciples came to Jesus and asked, “Where do you want us to prepare the Passover meal for you?”</a:t>
            </a:r>
          </a:p>
          <a:p>
            <a:pPr marL="0" lvl="0" indent="0" algn="l">
              <a:spcBef>
                <a:spcPts val="0"/>
              </a:spcBef>
              <a:buClr>
                <a:srgbClr val="17365D"/>
              </a:buClr>
              <a:buSzPts val="2400"/>
            </a:pPr>
            <a:endParaRPr lang="en-US" sz="2400" dirty="0">
              <a:solidFill>
                <a:schemeClr val="tx1"/>
              </a:solidFill>
            </a:endParaRPr>
          </a:p>
          <a:p>
            <a:pPr marL="0" lvl="0" indent="0" algn="l">
              <a:spcBef>
                <a:spcPts val="0"/>
              </a:spcBef>
              <a:buClr>
                <a:srgbClr val="17365D"/>
              </a:buClr>
              <a:buSzPts val="2400"/>
            </a:pPr>
            <a:r>
              <a:rPr lang="en-US" sz="2400" dirty="0">
                <a:solidFill>
                  <a:schemeClr val="tx1"/>
                </a:solidFill>
              </a:rPr>
              <a:t>18 “As you go into the city,” he told them, “you will see a certain man. Tell him, ‘The Teacher says: My time has come, and I will eat the Passover meal with my disciples at your house.’”</a:t>
            </a:r>
          </a:p>
          <a:p>
            <a:pPr marL="0" lvl="0" indent="0" algn="l" rtl="0">
              <a:spcBef>
                <a:spcPts val="0"/>
              </a:spcBef>
              <a:spcAft>
                <a:spcPts val="0"/>
              </a:spcAft>
              <a:buClr>
                <a:srgbClr val="17365D"/>
              </a:buClr>
              <a:buSzPts val="2400"/>
              <a:buNone/>
            </a:pPr>
            <a:endParaRPr lang="en-US" sz="2400" dirty="0">
              <a:solidFill>
                <a:schemeClr val="tx1"/>
              </a:solidFill>
            </a:endParaRPr>
          </a:p>
          <a:p>
            <a:pPr marL="0" lvl="0" indent="0" algn="l">
              <a:spcBef>
                <a:spcPts val="0"/>
              </a:spcBef>
              <a:buClr>
                <a:srgbClr val="17365D"/>
              </a:buClr>
              <a:buSzPts val="2400"/>
            </a:pPr>
            <a:r>
              <a:rPr lang="en-US" sz="2400" dirty="0">
                <a:solidFill>
                  <a:schemeClr val="tx1"/>
                </a:solidFill>
              </a:rPr>
              <a:t>19 </a:t>
            </a:r>
            <a:r>
              <a:rPr lang="en-US" sz="2400" b="1" baseline="30000" dirty="0">
                <a:solidFill>
                  <a:schemeClr val="tx1"/>
                </a:solidFill>
              </a:rPr>
              <a:t> </a:t>
            </a:r>
            <a:r>
              <a:rPr lang="en-US" sz="2400" dirty="0">
                <a:solidFill>
                  <a:schemeClr val="tx1"/>
                </a:solidFill>
              </a:rPr>
              <a:t>So the disciples did as Jesus told them and prepared the Passover meal there.</a:t>
            </a:r>
            <a:endParaRPr sz="2400" dirty="0">
              <a:solidFill>
                <a:schemeClr val="tx1"/>
              </a:solidFill>
            </a:endParaRPr>
          </a:p>
        </p:txBody>
      </p:sp>
      <p:pic>
        <p:nvPicPr>
          <p:cNvPr id="108" name="Google Shape;108;p3" descr="Precepts_BorderDesign_blue2.png"/>
          <p:cNvPicPr preferRelativeResize="0"/>
          <p:nvPr/>
        </p:nvPicPr>
        <p:blipFill rotWithShape="1">
          <a:blip r:embed="rId4">
            <a:alphaModFix/>
          </a:blip>
          <a:srcRect/>
          <a:stretch/>
        </p:blipFill>
        <p:spPr>
          <a:xfrm>
            <a:off x="0" y="4543186"/>
            <a:ext cx="9144000" cy="2362200"/>
          </a:xfrm>
          <a:prstGeom prst="rect">
            <a:avLst/>
          </a:prstGeom>
          <a:noFill/>
          <a:ln>
            <a:noFill/>
          </a:ln>
        </p:spPr>
      </p:pic>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2623329F-B708-4BD8-8FEF-ED040F00E086}"/>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115" name="Google Shape;115;p4"/>
          <p:cNvSpPr txBox="1">
            <a:spLocks noGrp="1"/>
          </p:cNvSpPr>
          <p:nvPr>
            <p:ph type="ctrTitle"/>
          </p:nvPr>
        </p:nvSpPr>
        <p:spPr>
          <a:xfrm>
            <a:off x="115410" y="717802"/>
            <a:ext cx="3651247" cy="41479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558ED5"/>
              </a:buClr>
              <a:buSzPts val="2400"/>
              <a:buFont typeface="Avenir"/>
              <a:buNone/>
            </a:pPr>
            <a:r>
              <a:rPr lang="en-US" sz="2400" dirty="0">
                <a:solidFill>
                  <a:srgbClr val="558ED5"/>
                </a:solidFill>
                <a:latin typeface="Calibri" panose="020F0502020204030204" pitchFamily="34" charset="0"/>
                <a:cs typeface="Calibri" panose="020F0502020204030204" pitchFamily="34" charset="0"/>
              </a:rPr>
              <a:t>Matthew 26:20-23 (NLT)</a:t>
            </a:r>
            <a:endParaRPr sz="2200" dirty="0">
              <a:solidFill>
                <a:srgbClr val="558ED5"/>
              </a:solidFill>
              <a:latin typeface="Calibri" panose="020F0502020204030204" pitchFamily="34" charset="0"/>
              <a:ea typeface="Avenir"/>
              <a:cs typeface="Calibri" panose="020F0502020204030204" pitchFamily="34" charset="0"/>
              <a:sym typeface="Avenir"/>
            </a:endParaRPr>
          </a:p>
        </p:txBody>
      </p:sp>
      <p:sp>
        <p:nvSpPr>
          <p:cNvPr id="116" name="Google Shape;116;p4"/>
          <p:cNvSpPr txBox="1">
            <a:spLocks noGrp="1"/>
          </p:cNvSpPr>
          <p:nvPr>
            <p:ph type="subTitle" idx="1"/>
          </p:nvPr>
        </p:nvSpPr>
        <p:spPr>
          <a:xfrm>
            <a:off x="3836709" y="320512"/>
            <a:ext cx="5099901" cy="5109328"/>
          </a:xfrm>
          <a:prstGeom prst="rect">
            <a:avLst/>
          </a:prstGeom>
          <a:noFill/>
          <a:ln>
            <a:noFill/>
          </a:ln>
        </p:spPr>
        <p:txBody>
          <a:bodyPr spcFirstLastPara="1" wrap="square" lIns="91425" tIns="45700" rIns="91425" bIns="45700" anchor="t" anchorCtr="0">
            <a:normAutofit lnSpcReduction="10000"/>
          </a:bodyPr>
          <a:lstStyle/>
          <a:p>
            <a:pPr marL="0" lvl="0" indent="0" algn="l">
              <a:spcBef>
                <a:spcPts val="0"/>
              </a:spcBef>
              <a:buClr>
                <a:srgbClr val="17365D"/>
              </a:buClr>
              <a:buSzPts val="2400"/>
            </a:pPr>
            <a:r>
              <a:rPr lang="en-US" sz="2400" dirty="0">
                <a:solidFill>
                  <a:schemeClr val="tx1"/>
                </a:solidFill>
              </a:rPr>
              <a:t>20 When it was evening, Jesus sat down at the table with the Twelve.</a:t>
            </a:r>
          </a:p>
          <a:p>
            <a:pPr marL="0" lvl="0" indent="0" algn="l">
              <a:spcBef>
                <a:spcPts val="0"/>
              </a:spcBef>
              <a:buClr>
                <a:srgbClr val="17365D"/>
              </a:buClr>
              <a:buSzPts val="2400"/>
            </a:pPr>
            <a:endParaRPr lang="en-US" sz="2400" dirty="0">
              <a:solidFill>
                <a:schemeClr val="tx1"/>
              </a:solidFill>
            </a:endParaRPr>
          </a:p>
          <a:p>
            <a:pPr marL="0" lvl="0" indent="0" algn="l">
              <a:spcBef>
                <a:spcPts val="0"/>
              </a:spcBef>
              <a:buClr>
                <a:srgbClr val="17365D"/>
              </a:buClr>
              <a:buSzPts val="2400"/>
            </a:pPr>
            <a:r>
              <a:rPr lang="en-US" sz="2400" dirty="0">
                <a:solidFill>
                  <a:schemeClr val="tx1"/>
                </a:solidFill>
              </a:rPr>
              <a:t>21 While they were eating, he said, “I tell you the truth, one of you will betray me.”</a:t>
            </a:r>
          </a:p>
          <a:p>
            <a:pPr marL="0" lvl="0" indent="0" algn="l">
              <a:spcBef>
                <a:spcPts val="0"/>
              </a:spcBef>
              <a:buClr>
                <a:srgbClr val="17365D"/>
              </a:buClr>
              <a:buSzPts val="2400"/>
            </a:pPr>
            <a:endParaRPr lang="en-US" sz="2400" dirty="0">
              <a:solidFill>
                <a:schemeClr val="tx1"/>
              </a:solidFill>
            </a:endParaRPr>
          </a:p>
          <a:p>
            <a:pPr marL="0" lvl="0" indent="0" algn="l">
              <a:spcBef>
                <a:spcPts val="0"/>
              </a:spcBef>
              <a:buClr>
                <a:srgbClr val="17365D"/>
              </a:buClr>
              <a:buSzPts val="2400"/>
            </a:pPr>
            <a:r>
              <a:rPr lang="en-US" sz="2400" dirty="0">
                <a:solidFill>
                  <a:schemeClr val="tx1"/>
                </a:solidFill>
              </a:rPr>
              <a:t>22 Greatly distressed, each one asked in turn, “Am I the one, Lord?”</a:t>
            </a:r>
          </a:p>
          <a:p>
            <a:pPr marL="0" lvl="0" indent="0" algn="l">
              <a:spcBef>
                <a:spcPts val="0"/>
              </a:spcBef>
              <a:buClr>
                <a:srgbClr val="17365D"/>
              </a:buClr>
              <a:buSzPts val="2400"/>
            </a:pPr>
            <a:endParaRPr lang="en-US" sz="2400" dirty="0">
              <a:solidFill>
                <a:schemeClr val="tx1"/>
              </a:solidFill>
            </a:endParaRPr>
          </a:p>
          <a:p>
            <a:pPr marL="0" lvl="0" indent="0" algn="l">
              <a:spcBef>
                <a:spcPts val="0"/>
              </a:spcBef>
              <a:buClr>
                <a:srgbClr val="17365D"/>
              </a:buClr>
              <a:buSzPts val="2400"/>
            </a:pPr>
            <a:r>
              <a:rPr lang="en-US" sz="2400" dirty="0">
                <a:solidFill>
                  <a:schemeClr val="tx1"/>
                </a:solidFill>
              </a:rPr>
              <a:t>23 He replied, “One of you who has just eaten from this bowl with me will betray me.</a:t>
            </a:r>
            <a:br>
              <a:rPr lang="en-US" sz="2400" dirty="0"/>
            </a:br>
            <a:endParaRPr sz="2400" dirty="0">
              <a:solidFill>
                <a:srgbClr val="17365D"/>
              </a:solidFill>
            </a:endParaRPr>
          </a:p>
        </p:txBody>
      </p:sp>
      <p:pic>
        <p:nvPicPr>
          <p:cNvPr id="117" name="Google Shape;117;p4" descr="Precepts_BorderDesign_blue2.png"/>
          <p:cNvPicPr preferRelativeResize="0"/>
          <p:nvPr/>
        </p:nvPicPr>
        <p:blipFill rotWithShape="1">
          <a:blip r:embed="rId4">
            <a:alphaModFix/>
          </a:blip>
          <a:srcRect/>
          <a:stretch/>
        </p:blipFill>
        <p:spPr>
          <a:xfrm>
            <a:off x="0" y="4543186"/>
            <a:ext cx="9144000" cy="2362200"/>
          </a:xfrm>
          <a:prstGeom prst="rect">
            <a:avLst/>
          </a:prstGeom>
          <a:noFill/>
          <a:ln>
            <a:noFill/>
          </a:ln>
        </p:spPr>
      </p:pic>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4358F47B-4AD3-40D3-9A53-00F175689FB3}"/>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124" name="Google Shape;124;p5"/>
          <p:cNvSpPr txBox="1">
            <a:spLocks noGrp="1"/>
          </p:cNvSpPr>
          <p:nvPr>
            <p:ph type="ctrTitle"/>
          </p:nvPr>
        </p:nvSpPr>
        <p:spPr>
          <a:xfrm>
            <a:off x="115409" y="717802"/>
            <a:ext cx="3609303" cy="41479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558ED5"/>
              </a:buClr>
              <a:buSzPts val="2400"/>
              <a:buFont typeface="Avenir"/>
              <a:buNone/>
            </a:pPr>
            <a:r>
              <a:rPr lang="en-US" sz="2300" dirty="0">
                <a:solidFill>
                  <a:srgbClr val="558ED5"/>
                </a:solidFill>
                <a:latin typeface="Calibri" panose="020F0502020204030204" pitchFamily="34" charset="0"/>
                <a:cs typeface="Calibri" panose="020F0502020204030204" pitchFamily="34" charset="0"/>
              </a:rPr>
              <a:t>Matthew 26:24-26 (NLT)</a:t>
            </a:r>
            <a:endParaRPr sz="2300" dirty="0">
              <a:solidFill>
                <a:srgbClr val="558ED5"/>
              </a:solidFill>
              <a:latin typeface="Calibri" panose="020F0502020204030204" pitchFamily="34" charset="0"/>
              <a:ea typeface="Avenir"/>
              <a:cs typeface="Calibri" panose="020F0502020204030204" pitchFamily="34" charset="0"/>
              <a:sym typeface="Avenir"/>
            </a:endParaRPr>
          </a:p>
        </p:txBody>
      </p:sp>
      <p:sp>
        <p:nvSpPr>
          <p:cNvPr id="125" name="Google Shape;125;p5"/>
          <p:cNvSpPr txBox="1">
            <a:spLocks noGrp="1"/>
          </p:cNvSpPr>
          <p:nvPr>
            <p:ph type="subTitle" idx="1"/>
          </p:nvPr>
        </p:nvSpPr>
        <p:spPr>
          <a:xfrm>
            <a:off x="3836709" y="131188"/>
            <a:ext cx="5100000" cy="5403900"/>
          </a:xfrm>
          <a:prstGeom prst="rect">
            <a:avLst/>
          </a:prstGeom>
          <a:noFill/>
          <a:ln>
            <a:noFill/>
          </a:ln>
        </p:spPr>
        <p:txBody>
          <a:bodyPr spcFirstLastPara="1" wrap="square" lIns="91425" tIns="45700" rIns="91425" bIns="45700" anchor="t" anchorCtr="0">
            <a:normAutofit lnSpcReduction="10000"/>
          </a:bodyPr>
          <a:lstStyle/>
          <a:p>
            <a:pPr marL="0" lvl="0" indent="0" algn="l">
              <a:spcBef>
                <a:spcPts val="0"/>
              </a:spcBef>
              <a:buClr>
                <a:srgbClr val="17365D"/>
              </a:buClr>
              <a:buSzPct val="100000"/>
            </a:pPr>
            <a:r>
              <a:rPr lang="en-US" sz="2400" dirty="0">
                <a:solidFill>
                  <a:schemeClr val="tx1"/>
                </a:solidFill>
              </a:rPr>
              <a:t>24 For the Son of Man must die, as the Scriptures declared long ago. But how terrible it will be for the one who betrays him. It would be far better for that man if he had never been born!”</a:t>
            </a:r>
          </a:p>
          <a:p>
            <a:pPr marL="0" lvl="0" indent="0" algn="l">
              <a:spcBef>
                <a:spcPts val="0"/>
              </a:spcBef>
              <a:buClr>
                <a:srgbClr val="17365D"/>
              </a:buClr>
              <a:buSzPct val="100000"/>
            </a:pPr>
            <a:endParaRPr lang="en-US" sz="2400" dirty="0">
              <a:solidFill>
                <a:schemeClr val="tx1"/>
              </a:solidFill>
            </a:endParaRPr>
          </a:p>
          <a:p>
            <a:pPr marL="0" lvl="0" indent="0" algn="l">
              <a:spcBef>
                <a:spcPts val="0"/>
              </a:spcBef>
              <a:buClr>
                <a:srgbClr val="17365D"/>
              </a:buClr>
              <a:buSzPct val="100000"/>
            </a:pPr>
            <a:r>
              <a:rPr lang="en-US" sz="2400" dirty="0">
                <a:solidFill>
                  <a:schemeClr val="tx1"/>
                </a:solidFill>
              </a:rPr>
              <a:t>25 Judas, the one who would betray him, also asked, “Rabbi, am I the one?”</a:t>
            </a:r>
          </a:p>
          <a:p>
            <a:pPr marL="0" lvl="0" indent="0" algn="l">
              <a:spcBef>
                <a:spcPts val="0"/>
              </a:spcBef>
              <a:buClr>
                <a:srgbClr val="17365D"/>
              </a:buClr>
              <a:buSzPct val="100000"/>
            </a:pPr>
            <a:r>
              <a:rPr lang="en-US" sz="2400" dirty="0">
                <a:solidFill>
                  <a:schemeClr val="tx1"/>
                </a:solidFill>
              </a:rPr>
              <a:t>And Jesus told him, “You have said it.”</a:t>
            </a:r>
          </a:p>
          <a:p>
            <a:pPr marL="0" lvl="0" indent="0" algn="l" rtl="0">
              <a:spcBef>
                <a:spcPts val="0"/>
              </a:spcBef>
              <a:spcAft>
                <a:spcPts val="0"/>
              </a:spcAft>
              <a:buClr>
                <a:srgbClr val="17365D"/>
              </a:buClr>
              <a:buSzPct val="100000"/>
              <a:buNone/>
            </a:pPr>
            <a:endParaRPr lang="en-US" sz="2400" dirty="0">
              <a:solidFill>
                <a:schemeClr val="tx1"/>
              </a:solidFill>
            </a:endParaRPr>
          </a:p>
          <a:p>
            <a:pPr marL="0" lvl="0" indent="0" algn="l">
              <a:spcBef>
                <a:spcPts val="0"/>
              </a:spcBef>
              <a:buClr>
                <a:srgbClr val="17365D"/>
              </a:buClr>
              <a:buSzPct val="100000"/>
            </a:pPr>
            <a:r>
              <a:rPr lang="en-US" sz="2400" dirty="0">
                <a:solidFill>
                  <a:schemeClr val="tx1"/>
                </a:solidFill>
              </a:rPr>
              <a:t>26 As they were eating, Jesus took some bread and blessed it. Then he broke it in pieces and gave it to the disciples, saying, “Take this and eat it, for this is my body.”</a:t>
            </a:r>
            <a:endParaRPr sz="2400" dirty="0">
              <a:solidFill>
                <a:schemeClr val="tx1"/>
              </a:solidFill>
            </a:endParaRPr>
          </a:p>
        </p:txBody>
      </p:sp>
      <p:pic>
        <p:nvPicPr>
          <p:cNvPr id="126" name="Google Shape;126;p5" descr="Precepts_BorderDesign_blue2.png"/>
          <p:cNvPicPr preferRelativeResize="0"/>
          <p:nvPr/>
        </p:nvPicPr>
        <p:blipFill rotWithShape="1">
          <a:blip r:embed="rId4">
            <a:alphaModFix/>
          </a:blip>
          <a:srcRect/>
          <a:stretch/>
        </p:blipFill>
        <p:spPr>
          <a:xfrm>
            <a:off x="0" y="4543186"/>
            <a:ext cx="9144000" cy="2362200"/>
          </a:xfrm>
          <a:prstGeom prst="rect">
            <a:avLst/>
          </a:prstGeom>
          <a:noFill/>
          <a:ln>
            <a:noFill/>
          </a:ln>
        </p:spPr>
      </p:pic>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4358F47B-4AD3-40D3-9A53-00F175689FB3}"/>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124" name="Google Shape;124;p5"/>
          <p:cNvSpPr txBox="1">
            <a:spLocks noGrp="1"/>
          </p:cNvSpPr>
          <p:nvPr>
            <p:ph type="ctrTitle"/>
          </p:nvPr>
        </p:nvSpPr>
        <p:spPr>
          <a:xfrm>
            <a:off x="115409" y="717802"/>
            <a:ext cx="3609303" cy="41479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558ED5"/>
              </a:buClr>
              <a:buSzPts val="2400"/>
              <a:buFont typeface="Avenir"/>
              <a:buNone/>
            </a:pPr>
            <a:r>
              <a:rPr lang="en-US" sz="2300" dirty="0">
                <a:solidFill>
                  <a:srgbClr val="558ED5"/>
                </a:solidFill>
                <a:latin typeface="Calibri" panose="020F0502020204030204" pitchFamily="34" charset="0"/>
                <a:cs typeface="Calibri" panose="020F0502020204030204" pitchFamily="34" charset="0"/>
              </a:rPr>
              <a:t>Matthew 26:27-30 (NLT)</a:t>
            </a:r>
            <a:endParaRPr sz="2300" dirty="0">
              <a:solidFill>
                <a:srgbClr val="558ED5"/>
              </a:solidFill>
              <a:latin typeface="Calibri" panose="020F0502020204030204" pitchFamily="34" charset="0"/>
              <a:ea typeface="Avenir"/>
              <a:cs typeface="Calibri" panose="020F0502020204030204" pitchFamily="34" charset="0"/>
              <a:sym typeface="Avenir"/>
            </a:endParaRPr>
          </a:p>
        </p:txBody>
      </p:sp>
      <p:sp>
        <p:nvSpPr>
          <p:cNvPr id="125" name="Google Shape;125;p5"/>
          <p:cNvSpPr txBox="1">
            <a:spLocks noGrp="1"/>
          </p:cNvSpPr>
          <p:nvPr>
            <p:ph type="subTitle" idx="1"/>
          </p:nvPr>
        </p:nvSpPr>
        <p:spPr>
          <a:xfrm>
            <a:off x="3836709" y="131188"/>
            <a:ext cx="5100000" cy="5403900"/>
          </a:xfrm>
          <a:prstGeom prst="rect">
            <a:avLst/>
          </a:prstGeom>
          <a:noFill/>
          <a:ln>
            <a:noFill/>
          </a:ln>
        </p:spPr>
        <p:txBody>
          <a:bodyPr spcFirstLastPara="1" wrap="square" lIns="91425" tIns="45700" rIns="91425" bIns="45700" anchor="t" anchorCtr="0">
            <a:noAutofit/>
          </a:bodyPr>
          <a:lstStyle/>
          <a:p>
            <a:pPr marL="0" lvl="0" indent="0" algn="l">
              <a:spcBef>
                <a:spcPts val="0"/>
              </a:spcBef>
              <a:buClr>
                <a:srgbClr val="17365D"/>
              </a:buClr>
              <a:buSzPct val="100000"/>
            </a:pPr>
            <a:r>
              <a:rPr lang="en-US" sz="2300" dirty="0">
                <a:solidFill>
                  <a:schemeClr val="tx1"/>
                </a:solidFill>
              </a:rPr>
              <a:t>27 And he took a cup of wine and gave thanks to God for it. He gave it to them and said, “Each of you drink from it,</a:t>
            </a:r>
          </a:p>
          <a:p>
            <a:pPr marL="0" lvl="0" indent="0" algn="l">
              <a:spcBef>
                <a:spcPts val="0"/>
              </a:spcBef>
              <a:buClr>
                <a:srgbClr val="17365D"/>
              </a:buClr>
              <a:buSzPct val="100000"/>
            </a:pPr>
            <a:endParaRPr lang="en-US" sz="2300" dirty="0">
              <a:solidFill>
                <a:schemeClr val="tx1"/>
              </a:solidFill>
            </a:endParaRPr>
          </a:p>
          <a:p>
            <a:pPr marL="0" lvl="0" indent="0" algn="l">
              <a:spcBef>
                <a:spcPts val="0"/>
              </a:spcBef>
              <a:buClr>
                <a:srgbClr val="17365D"/>
              </a:buClr>
              <a:buSzPct val="100000"/>
            </a:pPr>
            <a:r>
              <a:rPr lang="en-US" sz="2300" dirty="0">
                <a:solidFill>
                  <a:schemeClr val="tx1"/>
                </a:solidFill>
              </a:rPr>
              <a:t>28 for this is my blood, which confirms the covenant</a:t>
            </a:r>
            <a:r>
              <a:rPr lang="en-US" sz="2300" baseline="30000" dirty="0">
                <a:solidFill>
                  <a:schemeClr val="tx1"/>
                </a:solidFill>
              </a:rPr>
              <a:t> </a:t>
            </a:r>
            <a:r>
              <a:rPr lang="en-US" sz="2300" dirty="0">
                <a:solidFill>
                  <a:schemeClr val="tx1"/>
                </a:solidFill>
              </a:rPr>
              <a:t>between God and his people. It is poured out as a sacrifice to forgive the sins of many.</a:t>
            </a:r>
          </a:p>
          <a:p>
            <a:pPr marL="0" lvl="0" indent="0" algn="l">
              <a:spcBef>
                <a:spcPts val="0"/>
              </a:spcBef>
              <a:buClr>
                <a:srgbClr val="17365D"/>
              </a:buClr>
              <a:buSzPct val="100000"/>
            </a:pPr>
            <a:endParaRPr lang="en-US" sz="2300" dirty="0">
              <a:solidFill>
                <a:schemeClr val="tx1"/>
              </a:solidFill>
            </a:endParaRPr>
          </a:p>
          <a:p>
            <a:pPr marL="0" lvl="0" indent="0" algn="l">
              <a:spcBef>
                <a:spcPts val="0"/>
              </a:spcBef>
              <a:buClr>
                <a:srgbClr val="17365D"/>
              </a:buClr>
              <a:buSzPct val="100000"/>
            </a:pPr>
            <a:r>
              <a:rPr lang="en-US" sz="2300" dirty="0">
                <a:solidFill>
                  <a:schemeClr val="tx1"/>
                </a:solidFill>
              </a:rPr>
              <a:t>29 Mark my words—I will not drink wine again until the day I drink it new with you in my Father’s Kingdom.”</a:t>
            </a:r>
          </a:p>
          <a:p>
            <a:pPr marL="0" lvl="0" indent="0" algn="l">
              <a:spcBef>
                <a:spcPts val="0"/>
              </a:spcBef>
              <a:buClr>
                <a:srgbClr val="17365D"/>
              </a:buClr>
              <a:buSzPct val="100000"/>
            </a:pPr>
            <a:endParaRPr lang="en-US" sz="2300" dirty="0">
              <a:solidFill>
                <a:schemeClr val="tx1"/>
              </a:solidFill>
            </a:endParaRPr>
          </a:p>
          <a:p>
            <a:pPr marL="0" lvl="0" indent="0" algn="l">
              <a:spcBef>
                <a:spcPts val="0"/>
              </a:spcBef>
              <a:buClr>
                <a:srgbClr val="17365D"/>
              </a:buClr>
              <a:buSzPct val="100000"/>
            </a:pPr>
            <a:r>
              <a:rPr lang="en-US" sz="2300" dirty="0">
                <a:solidFill>
                  <a:schemeClr val="tx1"/>
                </a:solidFill>
              </a:rPr>
              <a:t>30 Then they sang a hymn and went out to the Mount of Olives.</a:t>
            </a:r>
          </a:p>
          <a:p>
            <a:br>
              <a:rPr lang="en-US" sz="2400" dirty="0">
                <a:solidFill>
                  <a:schemeClr val="tx1"/>
                </a:solidFill>
              </a:rPr>
            </a:br>
            <a:endParaRPr sz="2400" dirty="0">
              <a:solidFill>
                <a:schemeClr val="tx1"/>
              </a:solidFill>
            </a:endParaRPr>
          </a:p>
        </p:txBody>
      </p:sp>
      <p:pic>
        <p:nvPicPr>
          <p:cNvPr id="126" name="Google Shape;126;p5" descr="Precepts_BorderDesign_blue2.png"/>
          <p:cNvPicPr preferRelativeResize="0"/>
          <p:nvPr/>
        </p:nvPicPr>
        <p:blipFill rotWithShape="1">
          <a:blip r:embed="rId4">
            <a:alphaModFix/>
          </a:blip>
          <a:srcRect/>
          <a:stretch/>
        </p:blipFill>
        <p:spPr>
          <a:xfrm>
            <a:off x="0" y="4543186"/>
            <a:ext cx="9144000" cy="2362200"/>
          </a:xfrm>
          <a:prstGeom prst="rect">
            <a:avLst/>
          </a:prstGeom>
          <a:noFill/>
          <a:ln>
            <a:noFill/>
          </a:ln>
        </p:spPr>
      </p:pic>
    </p:spTree>
    <p:custDataLst>
      <p:tags r:id="rId1"/>
    </p:custDataLst>
    <p:extLst>
      <p:ext uri="{BB962C8B-B14F-4D97-AF65-F5344CB8AC3E}">
        <p14:creationId xmlns:p14="http://schemas.microsoft.com/office/powerpoint/2010/main" val="687557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pic>
        <p:nvPicPr>
          <p:cNvPr id="144" name="Google Shape;144;p7" descr="Precepts_BorderDesign_BlueR.png"/>
          <p:cNvPicPr preferRelativeResize="0"/>
          <p:nvPr/>
        </p:nvPicPr>
        <p:blipFill rotWithShape="1">
          <a:blip r:embed="rId4">
            <a:alphaModFix/>
          </a:blip>
          <a:srcRect/>
          <a:stretch/>
        </p:blipFill>
        <p:spPr>
          <a:xfrm>
            <a:off x="0" y="4723010"/>
            <a:ext cx="9144000" cy="2155393"/>
          </a:xfrm>
          <a:prstGeom prst="rect">
            <a:avLst/>
          </a:prstGeom>
          <a:noFill/>
          <a:ln>
            <a:noFill/>
          </a:ln>
        </p:spPr>
      </p:pic>
      <p:cxnSp>
        <p:nvCxnSpPr>
          <p:cNvPr id="2" name="Straight Connector 1">
            <a:extLst>
              <a:ext uri="{FF2B5EF4-FFF2-40B4-BE49-F238E27FC236}">
                <a16:creationId xmlns:a16="http://schemas.microsoft.com/office/drawing/2014/main" id="{C2856FAC-2DC2-4991-AAA2-A67C186FF69D}"/>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142" name="Google Shape;142;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17375E"/>
              </a:buClr>
              <a:buSzPts val="4400"/>
              <a:buFont typeface="Avenir"/>
              <a:buNone/>
            </a:pPr>
            <a:r>
              <a:rPr lang="en-US" dirty="0">
                <a:solidFill>
                  <a:srgbClr val="17375E"/>
                </a:solidFill>
                <a:latin typeface="Calibri" panose="020F0502020204030204" pitchFamily="34" charset="0"/>
                <a:ea typeface="Avenir"/>
                <a:cs typeface="Calibri" panose="020F0502020204030204" pitchFamily="34" charset="0"/>
                <a:sym typeface="Avenir"/>
              </a:rPr>
              <a:t>DISCUSSION QUESTIONS</a:t>
            </a:r>
            <a:endParaRPr dirty="0">
              <a:latin typeface="Calibri" panose="020F0502020204030204" pitchFamily="34" charset="0"/>
              <a:cs typeface="Calibri" panose="020F0502020204030204" pitchFamily="34" charset="0"/>
            </a:endParaRPr>
          </a:p>
        </p:txBody>
      </p:sp>
      <p:sp>
        <p:nvSpPr>
          <p:cNvPr id="143" name="Google Shape;143;p7"/>
          <p:cNvSpPr txBox="1">
            <a:spLocks noGrp="1"/>
          </p:cNvSpPr>
          <p:nvPr>
            <p:ph type="body" idx="1"/>
          </p:nvPr>
        </p:nvSpPr>
        <p:spPr>
          <a:xfrm>
            <a:off x="457200" y="1560352"/>
            <a:ext cx="8152800" cy="4131173"/>
          </a:xfrm>
          <a:prstGeom prst="rect">
            <a:avLst/>
          </a:prstGeom>
          <a:noFill/>
          <a:ln>
            <a:noFill/>
          </a:ln>
        </p:spPr>
        <p:txBody>
          <a:bodyPr spcFirstLastPara="1" wrap="square" lIns="91425" tIns="45700" rIns="91425" bIns="45700" anchor="t" anchorCtr="0">
            <a:normAutofit lnSpcReduction="10000"/>
          </a:bodyPr>
          <a:lstStyle/>
          <a:p>
            <a:pPr marL="514350" lvl="0" indent="-514350" rtl="0">
              <a:spcBef>
                <a:spcPts val="0"/>
              </a:spcBef>
              <a:spcAft>
                <a:spcPts val="0"/>
              </a:spcAft>
              <a:buClr>
                <a:srgbClr val="538CD5"/>
              </a:buClr>
              <a:buSzPts val="2800"/>
              <a:buFont typeface="+mj-lt"/>
              <a:buAutoNum type="arabicPeriod"/>
            </a:pPr>
            <a:r>
              <a:rPr lang="en-US" sz="2600" dirty="0">
                <a:solidFill>
                  <a:schemeClr val="accent1"/>
                </a:solidFill>
              </a:rPr>
              <a:t>How can communion give us cause for celebration?</a:t>
            </a:r>
          </a:p>
          <a:p>
            <a:pPr marL="514350" lvl="0" indent="-514350" rtl="0">
              <a:spcBef>
                <a:spcPts val="0"/>
              </a:spcBef>
              <a:spcAft>
                <a:spcPts val="0"/>
              </a:spcAft>
              <a:buClr>
                <a:srgbClr val="538CD5"/>
              </a:buClr>
              <a:buSzPts val="2800"/>
              <a:buFont typeface="+mj-lt"/>
              <a:buAutoNum type="arabicPeriod"/>
            </a:pPr>
            <a:r>
              <a:rPr lang="en-US" sz="2800" dirty="0">
                <a:solidFill>
                  <a:schemeClr val="accent1"/>
                </a:solidFill>
              </a:rPr>
              <a:t>What are the important things we need to remember? </a:t>
            </a:r>
          </a:p>
          <a:p>
            <a:pPr marL="514350" lvl="0" indent="-514350" rtl="0">
              <a:spcBef>
                <a:spcPts val="0"/>
              </a:spcBef>
              <a:spcAft>
                <a:spcPts val="0"/>
              </a:spcAft>
              <a:buClr>
                <a:srgbClr val="538CD5"/>
              </a:buClr>
              <a:buSzPts val="2800"/>
              <a:buFont typeface="+mj-lt"/>
              <a:buAutoNum type="arabicPeriod"/>
            </a:pPr>
            <a:r>
              <a:rPr lang="en-US" sz="2800" dirty="0">
                <a:solidFill>
                  <a:schemeClr val="accent1"/>
                </a:solidFill>
              </a:rPr>
              <a:t>Can we celebrate when we remember the cup represented Jesus’ innocent spilled blood and the bread symbolized his beaten, battered, bruised, and crucified body? </a:t>
            </a:r>
          </a:p>
          <a:p>
            <a:pPr marL="514350" lvl="0" indent="-514350" rtl="0">
              <a:spcBef>
                <a:spcPts val="0"/>
              </a:spcBef>
              <a:spcAft>
                <a:spcPts val="0"/>
              </a:spcAft>
              <a:buClr>
                <a:srgbClr val="538CD5"/>
              </a:buClr>
              <a:buSzPts val="2800"/>
              <a:buFont typeface="+mj-lt"/>
              <a:buAutoNum type="arabicPeriod"/>
            </a:pPr>
            <a:r>
              <a:rPr lang="en-US" sz="2800" dirty="0">
                <a:solidFill>
                  <a:schemeClr val="accent1"/>
                </a:solidFill>
              </a:rPr>
              <a:t>Is it possible to celebrate when we know God paid the ultimate sacrifice not for Himself but for our sake? </a:t>
            </a: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85A4A9B2-EEF6-4226-893A-53DFDA9612F3}"/>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160" name="Google Shape;160;p8"/>
          <p:cNvSpPr txBox="1">
            <a:spLocks noGrp="1"/>
          </p:cNvSpPr>
          <p:nvPr>
            <p:ph type="ctrTitle"/>
          </p:nvPr>
        </p:nvSpPr>
        <p:spPr>
          <a:xfrm>
            <a:off x="267629" y="446693"/>
            <a:ext cx="8358954" cy="1470025"/>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17365D"/>
              </a:buClr>
              <a:buSzPts val="4400"/>
              <a:buFont typeface="Avenir"/>
              <a:buNone/>
            </a:pPr>
            <a:r>
              <a:rPr lang="en-US" dirty="0">
                <a:solidFill>
                  <a:srgbClr val="17365D"/>
                </a:solidFill>
                <a:latin typeface="Calibri" panose="020F0502020204030204" pitchFamily="34" charset="0"/>
                <a:ea typeface="Avenir"/>
                <a:cs typeface="Calibri" panose="020F0502020204030204" pitchFamily="34" charset="0"/>
                <a:sym typeface="Avenir"/>
              </a:rPr>
              <a:t>APPLICATION FOR ACTIVATION</a:t>
            </a:r>
            <a:endParaRPr dirty="0">
              <a:solidFill>
                <a:srgbClr val="17365D"/>
              </a:solidFill>
              <a:latin typeface="Calibri" panose="020F0502020204030204" pitchFamily="34" charset="0"/>
              <a:ea typeface="Avenir"/>
              <a:cs typeface="Calibri" panose="020F0502020204030204" pitchFamily="34" charset="0"/>
              <a:sym typeface="Avenir"/>
            </a:endParaRPr>
          </a:p>
        </p:txBody>
      </p:sp>
      <p:pic>
        <p:nvPicPr>
          <p:cNvPr id="162" name="Google Shape;162;p8" descr="Precepts_BorderDesign_blue2.png"/>
          <p:cNvPicPr preferRelativeResize="0"/>
          <p:nvPr/>
        </p:nvPicPr>
        <p:blipFill rotWithShape="1">
          <a:blip r:embed="rId5">
            <a:alphaModFix/>
          </a:blip>
          <a:srcRect/>
          <a:stretch/>
        </p:blipFill>
        <p:spPr>
          <a:xfrm>
            <a:off x="0" y="4495800"/>
            <a:ext cx="9144000" cy="2362200"/>
          </a:xfrm>
          <a:prstGeom prst="rect">
            <a:avLst/>
          </a:prstGeom>
          <a:noFill/>
          <a:ln>
            <a:noFill/>
          </a:ln>
        </p:spPr>
      </p:pic>
      <p:sp>
        <p:nvSpPr>
          <p:cNvPr id="164" name="Google Shape;164;p8"/>
          <p:cNvSpPr txBox="1">
            <a:spLocks noGrp="1"/>
          </p:cNvSpPr>
          <p:nvPr>
            <p:ph type="subTitle" idx="1"/>
          </p:nvPr>
        </p:nvSpPr>
        <p:spPr>
          <a:xfrm>
            <a:off x="772357" y="1616689"/>
            <a:ext cx="7914300" cy="3693000"/>
          </a:xfrm>
          <a:prstGeom prst="rect">
            <a:avLst/>
          </a:prstGeom>
          <a:noFill/>
          <a:ln>
            <a:noFill/>
          </a:ln>
        </p:spPr>
        <p:txBody>
          <a:bodyPr spcFirstLastPara="1" wrap="square" lIns="91425" tIns="45700" rIns="91425" bIns="45700" anchor="t" anchorCtr="0">
            <a:noAutofit/>
          </a:bodyPr>
          <a:lstStyle/>
          <a:p>
            <a:r>
              <a:rPr lang="en-US" sz="2800" dirty="0">
                <a:solidFill>
                  <a:schemeClr val="accent1"/>
                </a:solidFill>
              </a:rPr>
              <a:t>Many of us live in abundance. However, there are many people around us who have nothing to eat and no place to live. The Passover supper was not just drinking from the cup and breaking of bread; it was a time of fellowship. How many opportunities have we neglected to break bread and enjoy fellowship with those less fortunate than we are? </a:t>
            </a:r>
          </a:p>
        </p:txBody>
      </p:sp>
    </p:spTree>
    <p:custDataLst>
      <p:tags r:id="rId1"/>
    </p:custDataLst>
  </p:cSld>
  <p:clrMapOvr>
    <a:masterClrMapping/>
  </p:clrMapOvr>
  <p:extLst>
    <p:ext uri="{6950BFC3-D8DA-4A85-94F7-54DA5524770B}">
      <p188:commentRel xmlns:p188="http://schemas.microsoft.com/office/powerpoint/2018/8/main" r:id="rId4"/>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D9D4915D-6F6C-4816-831B-8ECBE0F94FE4}"/>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170" name="Google Shape;170;p9"/>
          <p:cNvSpPr txBox="1">
            <a:spLocks noGrp="1"/>
          </p:cNvSpPr>
          <p:nvPr>
            <p:ph type="ctrTitle"/>
          </p:nvPr>
        </p:nvSpPr>
        <p:spPr>
          <a:xfrm>
            <a:off x="685800" y="446693"/>
            <a:ext cx="8092440" cy="1470025"/>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17365D"/>
              </a:buClr>
              <a:buSzPts val="4400"/>
              <a:buFont typeface="Avenir"/>
              <a:buNone/>
            </a:pPr>
            <a:r>
              <a:rPr lang="en-US" dirty="0">
                <a:solidFill>
                  <a:srgbClr val="17365D"/>
                </a:solidFill>
                <a:latin typeface="Calibri" panose="020F0502020204030204" pitchFamily="34" charset="0"/>
                <a:ea typeface="Avenir"/>
                <a:cs typeface="Calibri" panose="020F0502020204030204" pitchFamily="34" charset="0"/>
                <a:sym typeface="Avenir"/>
              </a:rPr>
              <a:t>APPLICATION FOR ACTIVATION</a:t>
            </a:r>
            <a:endParaRPr dirty="0">
              <a:solidFill>
                <a:srgbClr val="17365D"/>
              </a:solidFill>
              <a:latin typeface="Calibri" panose="020F0502020204030204" pitchFamily="34" charset="0"/>
              <a:ea typeface="Avenir"/>
              <a:cs typeface="Calibri" panose="020F0502020204030204" pitchFamily="34" charset="0"/>
              <a:sym typeface="Avenir"/>
            </a:endParaRPr>
          </a:p>
        </p:txBody>
      </p:sp>
      <p:pic>
        <p:nvPicPr>
          <p:cNvPr id="172" name="Google Shape;172;p9" descr="Precepts_BorderDesign_blue2.png"/>
          <p:cNvPicPr preferRelativeResize="0"/>
          <p:nvPr/>
        </p:nvPicPr>
        <p:blipFill rotWithShape="1">
          <a:blip r:embed="rId5">
            <a:alphaModFix/>
          </a:blip>
          <a:srcRect/>
          <a:stretch/>
        </p:blipFill>
        <p:spPr>
          <a:xfrm>
            <a:off x="0" y="4495800"/>
            <a:ext cx="9144000" cy="2362200"/>
          </a:xfrm>
          <a:prstGeom prst="rect">
            <a:avLst/>
          </a:prstGeom>
          <a:noFill/>
          <a:ln>
            <a:noFill/>
          </a:ln>
        </p:spPr>
      </p:pic>
      <p:sp>
        <p:nvSpPr>
          <p:cNvPr id="174" name="Google Shape;174;p9"/>
          <p:cNvSpPr txBox="1">
            <a:spLocks noGrp="1"/>
          </p:cNvSpPr>
          <p:nvPr>
            <p:ph type="subTitle" idx="1"/>
          </p:nvPr>
        </p:nvSpPr>
        <p:spPr>
          <a:xfrm>
            <a:off x="772357" y="1700579"/>
            <a:ext cx="7914300" cy="3693000"/>
          </a:xfrm>
          <a:prstGeom prst="rect">
            <a:avLst/>
          </a:prstGeom>
          <a:noFill/>
          <a:ln>
            <a:noFill/>
          </a:ln>
        </p:spPr>
        <p:txBody>
          <a:bodyPr spcFirstLastPara="1" wrap="square" lIns="91425" tIns="45700" rIns="91425" bIns="45700" anchor="t" anchorCtr="0">
            <a:noAutofit/>
          </a:bodyPr>
          <a:lstStyle/>
          <a:p>
            <a:r>
              <a:rPr lang="en-US" sz="2800" dirty="0">
                <a:solidFill>
                  <a:schemeClr val="accent1"/>
                </a:solidFill>
              </a:rPr>
              <a:t>Jesus was cordial and giving. He shared all that He had with others. Pray for God’s guidance, wisdom, and opportunity. </a:t>
            </a:r>
            <a:r>
              <a:rPr lang="en-US" sz="2800">
                <a:solidFill>
                  <a:schemeClr val="accent1"/>
                </a:solidFill>
              </a:rPr>
              <a:t>The </a:t>
            </a:r>
            <a:r>
              <a:rPr lang="en-US" sz="2800" dirty="0">
                <a:solidFill>
                  <a:schemeClr val="accent1"/>
                </a:solidFill>
              </a:rPr>
              <a:t>next time you have a family dinner </a:t>
            </a:r>
            <a:r>
              <a:rPr lang="en-US" sz="2800">
                <a:solidFill>
                  <a:schemeClr val="accent1"/>
                </a:solidFill>
              </a:rPr>
              <a:t>or get- together </a:t>
            </a:r>
            <a:r>
              <a:rPr lang="en-US" sz="2800" dirty="0">
                <a:solidFill>
                  <a:schemeClr val="accent1"/>
                </a:solidFill>
              </a:rPr>
              <a:t>consider those around you in want. Commit to inviting someone from your church, work, or neighborhood to join you. </a:t>
            </a:r>
          </a:p>
        </p:txBody>
      </p:sp>
    </p:spTree>
    <p:custDataLst>
      <p:tags r:id="rId1"/>
    </p:custDataLst>
  </p:cSld>
  <p:clrMapOvr>
    <a:masterClrMapping/>
  </p:clrMapOvr>
  <p:extLst>
    <p:ext uri="{6950BFC3-D8DA-4A85-94F7-54DA5524770B}">
      <p188:commentRel xmlns:p188="http://schemas.microsoft.com/office/powerpoint/2018/8/main" r:id="rId4"/>
    </p:ext>
  </p:extLst>
</p:sld>
</file>

<file path=ppt/tags/tag1.xml><?xml version="1.0" encoding="utf-8"?>
<p:tagLst xmlns:a="http://schemas.openxmlformats.org/drawingml/2006/main" xmlns:r="http://schemas.openxmlformats.org/officeDocument/2006/relationships" xmlns:p="http://schemas.openxmlformats.org/presentationml/2006/main">
  <p:tag name="ARTICULATE_SLIDE_COUNT" val="8"/>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445</TotalTime>
  <Words>662</Words>
  <Application>Microsoft Macintosh PowerPoint</Application>
  <PresentationFormat>On-screen Show (4:3)</PresentationFormat>
  <Paragraphs>46</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Avenir</vt:lpstr>
      <vt:lpstr>Calibri</vt:lpstr>
      <vt:lpstr>Libre Franklin</vt:lpstr>
      <vt:lpstr>Office Theme</vt:lpstr>
      <vt:lpstr>The Passover With the Disciples</vt:lpstr>
      <vt:lpstr>OPENING QUESTION</vt:lpstr>
      <vt:lpstr>Matthew 26:17-19 (NLT)</vt:lpstr>
      <vt:lpstr>Matthew 26:20-23 (NLT)</vt:lpstr>
      <vt:lpstr>Matthew 26:24-26 (NLT)</vt:lpstr>
      <vt:lpstr>Matthew 26:27-30 (NLT)</vt:lpstr>
      <vt:lpstr>DISCUSSION QUESTIONS</vt:lpstr>
      <vt:lpstr>APPLICATION FOR ACTIVATION</vt:lpstr>
      <vt:lpstr>APPLICATION FOR ACTIVATION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Just King is Born</dc:title>
  <dc:creator>Ashley Young</dc:creator>
  <cp:lastModifiedBy>Microsoft Office User</cp:lastModifiedBy>
  <cp:revision>35</cp:revision>
  <dcterms:created xsi:type="dcterms:W3CDTF">2021-03-29T21:06:10Z</dcterms:created>
  <dcterms:modified xsi:type="dcterms:W3CDTF">2022-03-02T20:01:36Z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43F44D01-9BB0-44F0-B235-790E9819FE4A</vt:lpwstr>
  </property>
  <property fmtid="{D5CDD505-2E9C-101B-9397-08002B2CF9AE}" pid="3" name="ArticulatePath">
    <vt:lpwstr>09-2021Precepts branded template New</vt:lpwstr>
  </property>
</Properties>
</file>